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0.svg" ContentType="image/svg+xml"/>
  <Override PartName="/ppt/media/image22.svg" ContentType="image/svg+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59" r:id="rId5"/>
    <p:sldId id="258" r:id="rId6"/>
    <p:sldId id="269" r:id="rId7"/>
    <p:sldId id="270" r:id="rId8"/>
    <p:sldId id="271" r:id="rId9"/>
    <p:sldId id="272" r:id="rId10"/>
    <p:sldId id="273" r:id="rId11"/>
    <p:sldId id="264" r:id="rId12"/>
    <p:sldId id="261" r:id="rId13"/>
    <p:sldId id="262" r:id="rId14"/>
    <p:sldId id="263" r:id="rId15"/>
    <p:sldId id="274" r:id="rId16"/>
    <p:sldId id="275" r:id="rId17"/>
    <p:sldId id="276" r:id="rId18"/>
    <p:sldId id="277" r:id="rId19"/>
    <p:sldId id="278" r:id="rId20"/>
    <p:sldId id="280" r:id="rId21"/>
    <p:sldId id="281" r:id="rId22"/>
    <p:sldId id="283" r:id="rId23"/>
    <p:sldId id="282" r:id="rId24"/>
    <p:sldId id="284" r:id="rId25"/>
    <p:sldId id="285" r:id="rId26"/>
    <p:sldId id="286"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customXml" Target="../customXml/item13.xml"/><Relationship Id="rId44" Type="http://schemas.openxmlformats.org/officeDocument/2006/relationships/customXml" Target="../customXml/item12.xml"/><Relationship Id="rId43" Type="http://schemas.openxmlformats.org/officeDocument/2006/relationships/customXml" Target="../customXml/item11.xml"/><Relationship Id="rId42" Type="http://schemas.openxmlformats.org/officeDocument/2006/relationships/customXml" Target="../customXml/item10.xml"/><Relationship Id="rId41" Type="http://schemas.openxmlformats.org/officeDocument/2006/relationships/customXml" Target="../customXml/item9.xml"/><Relationship Id="rId40" Type="http://schemas.openxmlformats.org/officeDocument/2006/relationships/customXml" Target="../customXml/item8.xml"/><Relationship Id="rId4" Type="http://schemas.openxmlformats.org/officeDocument/2006/relationships/notesMaster" Target="notesMasters/notesMaster1.xml"/><Relationship Id="rId39" Type="http://schemas.openxmlformats.org/officeDocument/2006/relationships/customXml" Target="../customXml/item7.xml"/><Relationship Id="rId38" Type="http://schemas.openxmlformats.org/officeDocument/2006/relationships/customXml" Target="../customXml/item6.xml"/><Relationship Id="rId37" Type="http://schemas.openxmlformats.org/officeDocument/2006/relationships/customXml" Target="../customXml/item5.xml"/><Relationship Id="rId36" Type="http://schemas.openxmlformats.org/officeDocument/2006/relationships/customXml" Target="../customXml/item4.xml"/><Relationship Id="rId35" Type="http://schemas.openxmlformats.org/officeDocument/2006/relationships/customXml" Target="../customXml/item3.xml"/><Relationship Id="rId34" Type="http://schemas.openxmlformats.org/officeDocument/2006/relationships/customXml" Target="../customXml/item2.xml"/><Relationship Id="rId33" Type="http://schemas.openxmlformats.org/officeDocument/2006/relationships/customXml" Target="../customXml/item1.xml"/><Relationship Id="rId32" Type="http://schemas.openxmlformats.org/officeDocument/2006/relationships/customXmlProps" Target="../customXml/itemProps70.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m.edu.vn/tri-tue-nhan-tao-intelligence-artificial-ai-la-gi/"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-Kính thưa Các thầy / cô trong hội đồng, em xin tự giới thiệu em tên là Nguyễn Duy Huân sinh viên ngành công nghệ kỹ thuật máy tính</a:t>
            </a:r>
            <a:endParaRPr lang="en-US" dirty="0"/>
          </a:p>
          <a:p>
            <a:pPr marL="0" lvl="0" indent="0" algn="l" rtl="0">
              <a:spcBef>
                <a:spcPts val="0"/>
              </a:spcBef>
              <a:spcAft>
                <a:spcPts val="0"/>
              </a:spcAft>
              <a:buNone/>
            </a:pPr>
            <a:r>
              <a:rPr lang="en-US" dirty="0"/>
              <a:t>-Em xin trình bày về đề tài khóa luận của em với đề tài Ứng dụng học sâu cho việc giám sát và quản lý kiểm kê hàng hóa trong ngành bán lẻ</a:t>
            </a:r>
            <a:endParaRPr lang="en-US" dirty="0"/>
          </a:p>
          <a:p>
            <a:pPr marL="0" lvl="0" indent="0" algn="l" rtl="0">
              <a:spcBef>
                <a:spcPts val="0"/>
              </a:spcBef>
              <a:spcAft>
                <a:spcPts val="0"/>
              </a:spcAft>
              <a:buNone/>
            </a:pPr>
            <a:r>
              <a:rPr lang="en-US" dirty="0"/>
              <a:t>-Trước khi đi vào nội dụng đề tài em xin gửi lời cảm ơn chân thành đến TS Huỳnh Thế Thiện đã hỗ tận tình cho em trong suốt quá trình thực hiện đề tài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29292A"/>
                </a:solidFill>
                <a:effectLst/>
                <a:latin typeface="Roboto" panose="02000000000000000000" pitchFamily="2" charset="0"/>
              </a:rPr>
              <a:t>Machine learning (máy học) là 1 nhánh con của </a:t>
            </a:r>
            <a:r>
              <a:rPr lang="vi-VN" b="1" i="1" u="none" strike="noStrike" dirty="0">
                <a:solidFill>
                  <a:srgbClr val="008A5F"/>
                </a:solidFill>
                <a:effectLst/>
                <a:latin typeface="Roboto" panose="02000000000000000000" pitchFamily="2" charset="0"/>
                <a:hlinkClick r:id="rId3"/>
              </a:rPr>
              <a:t>trí tuệ nhân tạo (AI)</a:t>
            </a:r>
            <a:r>
              <a:rPr lang="vi-VN" b="1" i="1" dirty="0">
                <a:solidFill>
                  <a:srgbClr val="29292A"/>
                </a:solidFill>
                <a:effectLst/>
                <a:latin typeface="Roboto" panose="02000000000000000000" pitchFamily="2" charset="0"/>
              </a:rPr>
              <a:t> </a:t>
            </a:r>
            <a:r>
              <a:rPr lang="vi-VN" b="0" i="0" dirty="0">
                <a:solidFill>
                  <a:srgbClr val="29292A"/>
                </a:solidFill>
                <a:effectLst/>
                <a:latin typeface="Roboto" panose="02000000000000000000" pitchFamily="2" charset="0"/>
              </a:rPr>
              <a:t>và khoa học máy tính. Machine learning sử dụng data, thuật toán đầu vào để tự xử lý các vấn đề và liên tục tối ưu để tạo ra những phương án xử lý mới, hiệu quả hơn; giống như cách thức tự học của não bộ con người.</a:t>
            </a:r>
            <a:endParaRPr lang="en-US" b="0" i="0" dirty="0">
              <a:solidFill>
                <a:srgbClr val="29292A"/>
              </a:solidFill>
              <a:effectLst/>
              <a:latin typeface="Roboto" panose="02000000000000000000" pitchFamily="2" charset="0"/>
            </a:endParaRPr>
          </a:p>
          <a:p>
            <a:pPr marL="0" lvl="0" indent="0" algn="l" rtl="0">
              <a:spcBef>
                <a:spcPts val="0"/>
              </a:spcBef>
              <a:spcAft>
                <a:spcPts val="0"/>
              </a:spcAft>
              <a:buNone/>
            </a:pPr>
            <a:endParaRPr lang="en-US" b="0" i="0" dirty="0">
              <a:solidFill>
                <a:srgbClr val="29292A"/>
              </a:solidFill>
              <a:effectLst/>
              <a:latin typeface="Roboto" panose="02000000000000000000" pitchFamily="2" charset="0"/>
            </a:endParaRPr>
          </a:p>
          <a:p>
            <a:pPr marL="0" lvl="0" indent="0" algn="l" rtl="0">
              <a:spcBef>
                <a:spcPts val="0"/>
              </a:spcBef>
              <a:spcAft>
                <a:spcPts val="0"/>
              </a:spcAft>
              <a:buNone/>
            </a:pPr>
            <a:r>
              <a:rPr lang="en-US" b="0" i="0" dirty="0">
                <a:solidFill>
                  <a:srgbClr val="29292A"/>
                </a:solidFill>
                <a:effectLst/>
                <a:latin typeface="Roboto" panose="02000000000000000000" pitchFamily="2" charset="0"/>
              </a:rPr>
              <a:t>Deep learning khác với machine learning ở điểm là thay vì sử dụng các mô hình toán học, các thuật toán để xây dựng mô hình dự đoán thì deep learning áp dụng kiến trúc mạng nơ-</a:t>
            </a:r>
            <a:r>
              <a:rPr lang="en-US" b="0" i="0" dirty="0" err="1">
                <a:solidFill>
                  <a:srgbClr val="29292A"/>
                </a:solidFill>
                <a:effectLst/>
                <a:latin typeface="Roboto" panose="02000000000000000000" pitchFamily="2" charset="0"/>
              </a:rPr>
              <a:t>ron</a:t>
            </a:r>
            <a:r>
              <a:rPr lang="en-US" b="0" i="0" dirty="0">
                <a:solidFill>
                  <a:srgbClr val="29292A"/>
                </a:solidFill>
                <a:effectLst/>
                <a:latin typeface="Roboto" panose="02000000000000000000" pitchFamily="2" charset="0"/>
              </a:rPr>
              <a:t> nhân tạo để tạo ra một hệ thống xử lý gần giống với thần kinh của con người.</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Trong đề tài này sẽ bao gồm 5 phần mục lục chính</a:t>
            </a:r>
            <a:endParaRPr lang="en-US" dirty="0"/>
          </a:p>
          <a:p>
            <a:pPr marL="0" lvl="0" indent="0" algn="l" rtl="0">
              <a:spcBef>
                <a:spcPts val="0"/>
              </a:spcBef>
              <a:spcAft>
                <a:spcPts val="0"/>
              </a:spcAft>
              <a:buFontTx/>
              <a:buNone/>
            </a:pPr>
            <a:r>
              <a:rPr lang="en-US" dirty="0"/>
              <a:t>1. Tổng quan đề tài: Đưa ra thực trạng của out-of-stock hiện nay và đề xuất giải pháp để giải quyết thực trạng ấy</a:t>
            </a:r>
            <a:endParaRPr lang="en-US" dirty="0"/>
          </a:p>
          <a:p>
            <a:pPr marL="0" lvl="0" indent="0" algn="l" rtl="0">
              <a:spcBef>
                <a:spcPts val="0"/>
              </a:spcBef>
              <a:spcAft>
                <a:spcPts val="0"/>
              </a:spcAft>
              <a:buFontTx/>
              <a:buNone/>
            </a:pPr>
            <a:r>
              <a:rPr lang="en-US" dirty="0"/>
              <a:t>2. Cơ sở lý thuyết: Trình bày nội dụng về deep learning và các mô hình mạng học sâu CNN, YOLO</a:t>
            </a:r>
            <a:endParaRPr lang="en-US" dirty="0"/>
          </a:p>
          <a:p>
            <a:pPr marL="0" lvl="0" indent="0" algn="l" rtl="0">
              <a:spcBef>
                <a:spcPts val="0"/>
              </a:spcBef>
              <a:spcAft>
                <a:spcPts val="0"/>
              </a:spcAft>
              <a:buFontTx/>
              <a:buNone/>
            </a:pPr>
            <a:r>
              <a:rPr lang="en-US" dirty="0"/>
              <a:t>3. Mô hình hệ thống: Thiết kế sơ đồ khối, sơ đồ trình tự hệ thống, thiết kế mô hình AI nhận diện vị trí OOS và IS</a:t>
            </a:r>
            <a:endParaRPr lang="en-US" dirty="0"/>
          </a:p>
          <a:p>
            <a:pPr marL="0" lvl="0" indent="0" algn="l" rtl="0">
              <a:spcBef>
                <a:spcPts val="0"/>
              </a:spcBef>
              <a:spcAft>
                <a:spcPts val="0"/>
              </a:spcAft>
              <a:buFontTx/>
              <a:buNone/>
            </a:pPr>
            <a:r>
              <a:rPr lang="en-US" dirty="0"/>
              <a:t>4. Đánh giá hệ thống: Kiểm định hệ thống hoạt động đúng với mô hình đã thiết kế trước đó. Đưa ra đề xuất 2 mô hình học sâu được xây dựng dựa trên kiến trúc yolov4-tiny</a:t>
            </a:r>
            <a:endParaRPr lang="en-US" dirty="0"/>
          </a:p>
          <a:p>
            <a:pPr marL="0" lvl="0" indent="0" algn="l" rtl="0">
              <a:spcBef>
                <a:spcPts val="0"/>
              </a:spcBef>
              <a:spcAft>
                <a:spcPts val="0"/>
              </a:spcAft>
              <a:buFontTx/>
              <a:buNone/>
            </a:pPr>
            <a:r>
              <a:rPr lang="en-US" dirty="0"/>
              <a:t>5. Tổng kết: Tổng kết lại đề tài, đưa ra kết luận về những yêu cầu đã đạt được khi đề ra ở chương 1</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là phạm trù bao gồm cả DL và ML. AI là tập hợp các nghiên cứu cho phép máy móc bắt chước và hành động giống với hành vi của con người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ML là một nghiên cứu cho phép máy móc tự học hỏi và cải thiện độ chính xác dựa vào lượng dữ liệu sẵn có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DL là một phạm trù nằm trong ML, điểm khác biệt giúp DL hiệu quả hơn so với ML là DL áp dụng được mạng lưới thần kinh Nơ-Ron giúp cho máy móc có thể tự động học hỏi và đưa ra quyết định gần giống với hành vi của con người</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-Kính thưa Các thầy / cô trong hội đồng, em xin tự giới thiệu em tên là Nguyễn Duy Huân sinh viên ngành công nghệ kỹ thuật máy tính</a:t>
            </a:r>
            <a:endParaRPr lang="en-US" dirty="0"/>
          </a:p>
          <a:p>
            <a:pPr marL="0" lvl="0" indent="0" algn="l" rtl="0">
              <a:spcBef>
                <a:spcPts val="0"/>
              </a:spcBef>
              <a:spcAft>
                <a:spcPts val="0"/>
              </a:spcAft>
              <a:buNone/>
            </a:pPr>
            <a:r>
              <a:rPr lang="en-US" dirty="0"/>
              <a:t>-Em xin trình bày về đề tài khóa luận của em với đề tài Ứng dụng học sâu cho việc giám sát và quản lý kiểm kê hàng hóa trong ngành bán lẻ</a:t>
            </a:r>
            <a:endParaRPr lang="en-US" dirty="0"/>
          </a:p>
          <a:p>
            <a:pPr marL="0" lvl="0" indent="0" algn="l" rtl="0">
              <a:spcBef>
                <a:spcPts val="0"/>
              </a:spcBef>
              <a:spcAft>
                <a:spcPts val="0"/>
              </a:spcAft>
              <a:buNone/>
            </a:pPr>
            <a:r>
              <a:rPr lang="en-US" dirty="0"/>
              <a:t>-Trước khi đi vào nội dụng đề tài em xin gửi lời cảm ơn chân thành đến TS Huỳnh Thế Thiện đã hỗ tận tình cho em trong suốt quá trình thực hiện đề tài</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4F4F4F"/>
                </a:solidFill>
                <a:effectLst/>
                <a:latin typeface="Roboto" panose="02000000000000000000" pitchFamily="2" charset="0"/>
              </a:rPr>
              <a:t>Deep Learning là một chức năng của trí tuệ nhân tạo (AI), bắt chước cách bộ não con người hoạt động để xử lí dữ liệu, tạo ra các mẫu để sử dụng cho việc đưa ra quyết định.</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Mạng nơ-ron nhân tạo trong Deep Learning được xây dựng để mô phỏng khả năng tư duy của bộ não con người.</a:t>
            </a: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endParaRPr lang="en-US" b="0" i="0" dirty="0">
              <a:solidFill>
                <a:srgbClr val="4F4F4F"/>
              </a:solidFill>
              <a:effectLst/>
              <a:latin typeface="Roboto" panose="02000000000000000000" pitchFamily="2" charset="0"/>
            </a:endParaRPr>
          </a:p>
          <a:p>
            <a:pPr marL="0" lvl="0" indent="0" algn="l" rtl="0">
              <a:spcBef>
                <a:spcPts val="0"/>
              </a:spcBef>
              <a:spcAft>
                <a:spcPts val="0"/>
              </a:spcAft>
              <a:buNone/>
            </a:pPr>
            <a:r>
              <a:rPr lang="vi-VN" b="0" i="0" dirty="0">
                <a:solidFill>
                  <a:srgbClr val="333333"/>
                </a:solidFill>
                <a:effectLst/>
                <a:latin typeface="Roboto" panose="02000000000000000000" pitchFamily="2" charset="0"/>
              </a:rPr>
              <a:t>Một mạng nơ-ron bao gồm nhiều lớp (layer) khác nhau, số lượng layer càng nhiều thì mạng sẽ càng “sâu”. Trong mỗi layer là các nút mạng (node) và được liên kết với những lớp liền kề khác. Mỗi kết nối giữa các node sẽ có một trọng số tương ứng, trọng số càng cao thì ảnh hưởng của kết nối này đến mạng nơ-ron càng lớn.</a:t>
            </a:r>
            <a:endParaRPr lang="en-US" b="0" i="0" dirty="0">
              <a:solidFill>
                <a:srgbClr val="333333"/>
              </a:solidFill>
              <a:effectLst/>
              <a:latin typeface="Roboto" panose="02000000000000000000" pitchFamily="2" charset="0"/>
            </a:endParaRPr>
          </a:p>
          <a:p>
            <a:pPr marL="0" lvl="0" indent="0" algn="l" rtl="0">
              <a:spcBef>
                <a:spcPts val="0"/>
              </a:spcBef>
              <a:spcAft>
                <a:spcPts val="0"/>
              </a:spcAft>
              <a:buNone/>
            </a:pPr>
            <a:endParaRPr lang="en-US" b="0" i="0" dirty="0">
              <a:solidFill>
                <a:srgbClr val="333333"/>
              </a:solidFill>
              <a:effectLst/>
              <a:latin typeface="Roboto" panose="02000000000000000000" pitchFamily="2" charset="0"/>
            </a:endParaRPr>
          </a:p>
          <a:p>
            <a:pPr algn="just" rtl="0">
              <a:spcBef>
                <a:spcPts val="0"/>
              </a:spcBef>
              <a:spcAft>
                <a:spcPts val="0"/>
              </a:spcAft>
            </a:pPr>
            <a:r>
              <a:rPr lang="vi-VN" sz="1800" b="0" i="0" u="none" strike="noStrike" dirty="0">
                <a:solidFill>
                  <a:srgbClr val="000000"/>
                </a:solidFill>
                <a:effectLst/>
                <a:latin typeface="Arial" panose="020B0604020202020204" pitchFamily="34" charset="0"/>
              </a:rPr>
              <a:t>Cách thức hoạt động của thuật toán Deep Learning  diễn ra như sau: Các dòng thông tin sẽ được trải qua nhiều lớp cho đến lớp sau cùng. Lấy quy trình học của con người làm ví dụ cụ thể. Qua các lớp đầu tiên sẽ tập trung vào việc học các khái niệm cụ thể hơn trong khi các lớp sâu hơn sẽ sử dụng thông tin đã học để nghiên cứu và phân tích sâu hơn trong các khái niệm trừu tượng . Quy trình xây dựng biểu diễn dữ liệu này được gọi là trích xuất tính năng.</a:t>
            </a:r>
            <a:endParaRPr lang="vi-VN" b="0" i="0" dirty="0">
              <a:solidFill>
                <a:srgbClr val="333333"/>
              </a:solidFill>
              <a:effectLst/>
              <a:latin typeface="Arial" panose="020B0604020202020204" pitchFamily="34" charset="0"/>
            </a:endParaRPr>
          </a:p>
          <a:p>
            <a:br>
              <a:rPr lang="vi-VN"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gaaa6d39ba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aa6d39b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p:txBody>
      </p:sp>
      <p:sp>
        <p:nvSpPr>
          <p:cNvPr id="18" name="Google Shape;18;p3"/>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p:txBody>
      </p:sp>
      <p:sp>
        <p:nvSpPr>
          <p:cNvPr id="19" name="Google Shape;19;p3"/>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GB" smtClean="0"/>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7"/>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55" name="Google Shape;55;p7"/>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56" name="Google Shape;56;p7"/>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57" name="Google Shape;57;p7"/>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matchingName="Title + 1 column">
  <p:cSld name="Title + 1 column">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5"/>
          <p:cNvSpPr txBox="1">
            <a:spLocks noGrp="1"/>
          </p:cNvSpPr>
          <p:nvPr>
            <p:ph type="body" idx="1"/>
          </p:nvPr>
        </p:nvSpPr>
        <p:spPr>
          <a:xfrm>
            <a:off x="1191600" y="1831451"/>
            <a:ext cx="8616800" cy="4736400"/>
          </a:xfrm>
          <a:prstGeom prst="rect">
            <a:avLst/>
          </a:prstGeom>
        </p:spPr>
        <p:txBody>
          <a:bodyPr spcFirstLastPara="1" wrap="square" lIns="91425" tIns="91425" rIns="91425" bIns="91425" anchor="t" anchorCtr="0">
            <a:noAutofit/>
          </a:bodyPr>
          <a:lstStyle>
            <a:lvl1pPr marL="609600" lvl="0" indent="-457200">
              <a:spcBef>
                <a:spcPts val="800"/>
              </a:spcBef>
              <a:spcAft>
                <a:spcPts val="0"/>
              </a:spcAft>
              <a:buClr>
                <a:schemeClr val="accent6"/>
              </a:buClr>
              <a:buSzPts val="1800"/>
              <a:buChar char="▷"/>
              <a:defRPr>
                <a:solidFill>
                  <a:schemeClr val="dk1"/>
                </a:solidFill>
              </a:defRPr>
            </a:lvl1pPr>
            <a:lvl2pPr marL="1219200" lvl="1" indent="-508000">
              <a:spcBef>
                <a:spcPts val="0"/>
              </a:spcBef>
              <a:spcAft>
                <a:spcPts val="0"/>
              </a:spcAft>
              <a:buClr>
                <a:schemeClr val="dk1"/>
              </a:buClr>
              <a:buSzPts val="2400"/>
              <a:buChar char="○"/>
              <a:defRPr>
                <a:solidFill>
                  <a:schemeClr val="dk1"/>
                </a:solidFill>
              </a:defRPr>
            </a:lvl2pPr>
            <a:lvl3pPr marL="1828800" lvl="2" indent="-508000">
              <a:spcBef>
                <a:spcPts val="0"/>
              </a:spcBef>
              <a:spcAft>
                <a:spcPts val="0"/>
              </a:spcAft>
              <a:buClr>
                <a:schemeClr val="dk1"/>
              </a:buClr>
              <a:buSzPts val="2400"/>
              <a:buChar char="■"/>
              <a:defRPr>
                <a:solidFill>
                  <a:schemeClr val="dk1"/>
                </a:solidFill>
              </a:defRPr>
            </a:lvl3pPr>
            <a:lvl4pPr marL="2438400" lvl="3" indent="-508000">
              <a:spcBef>
                <a:spcPts val="0"/>
              </a:spcBef>
              <a:spcAft>
                <a:spcPts val="0"/>
              </a:spcAft>
              <a:buClr>
                <a:schemeClr val="dk1"/>
              </a:buClr>
              <a:buSzPts val="2400"/>
              <a:buChar char="●"/>
              <a:defRPr>
                <a:solidFill>
                  <a:schemeClr val="dk1"/>
                </a:solidFill>
              </a:defRPr>
            </a:lvl4pPr>
            <a:lvl5pPr marL="3048000" lvl="4" indent="-508000">
              <a:spcBef>
                <a:spcPts val="0"/>
              </a:spcBef>
              <a:spcAft>
                <a:spcPts val="0"/>
              </a:spcAft>
              <a:buClr>
                <a:schemeClr val="dk1"/>
              </a:buClr>
              <a:buSzPts val="2400"/>
              <a:buChar char="○"/>
              <a:defRPr>
                <a:solidFill>
                  <a:schemeClr val="dk1"/>
                </a:solidFill>
              </a:defRPr>
            </a:lvl5pPr>
            <a:lvl6pPr marL="3657600" lvl="5" indent="-508000">
              <a:spcBef>
                <a:spcPts val="0"/>
              </a:spcBef>
              <a:spcAft>
                <a:spcPts val="0"/>
              </a:spcAft>
              <a:buClr>
                <a:schemeClr val="dk1"/>
              </a:buClr>
              <a:buSzPts val="2400"/>
              <a:buChar char="■"/>
              <a:defRPr>
                <a:solidFill>
                  <a:schemeClr val="dk1"/>
                </a:solidFill>
              </a:defRPr>
            </a:lvl6pPr>
            <a:lvl7pPr marL="4267200" lvl="6" indent="-508000">
              <a:spcBef>
                <a:spcPts val="0"/>
              </a:spcBef>
              <a:spcAft>
                <a:spcPts val="0"/>
              </a:spcAft>
              <a:buClr>
                <a:schemeClr val="dk1"/>
              </a:buClr>
              <a:buSzPts val="2400"/>
              <a:buChar char="●"/>
              <a:defRPr>
                <a:solidFill>
                  <a:schemeClr val="dk1"/>
                </a:solidFill>
              </a:defRPr>
            </a:lvl7pPr>
            <a:lvl8pPr marL="4876800" lvl="7" indent="-508000">
              <a:spcBef>
                <a:spcPts val="0"/>
              </a:spcBef>
              <a:spcAft>
                <a:spcPts val="0"/>
              </a:spcAft>
              <a:buClr>
                <a:schemeClr val="dk1"/>
              </a:buClr>
              <a:buSzPts val="2400"/>
              <a:buChar char="○"/>
              <a:defRPr>
                <a:solidFill>
                  <a:schemeClr val="dk1"/>
                </a:solidFill>
              </a:defRPr>
            </a:lvl8pPr>
            <a:lvl9pPr marL="5486400" lvl="8" indent="-50800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4.xml"/><Relationship Id="rId3" Type="http://schemas.openxmlformats.org/officeDocument/2006/relationships/tags" Target="../tags/tag18.xml"/><Relationship Id="rId2" Type="http://schemas.openxmlformats.org/officeDocument/2006/relationships/image" Target="../media/image12.jpe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4.xml"/><Relationship Id="rId2" Type="http://schemas.openxmlformats.org/officeDocument/2006/relationships/tags" Target="../tags/tag19.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tags" Target="../tags/tag20.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4.xml"/><Relationship Id="rId3" Type="http://schemas.openxmlformats.org/officeDocument/2006/relationships/tags" Target="../tags/tag22.xml"/><Relationship Id="rId2" Type="http://schemas.openxmlformats.org/officeDocument/2006/relationships/image" Target="../media/image15.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18.png"/><Relationship Id="rId5" Type="http://schemas.openxmlformats.org/officeDocument/2006/relationships/tags" Target="../tags/tag25.xml"/><Relationship Id="rId4" Type="http://schemas.openxmlformats.org/officeDocument/2006/relationships/image" Target="../media/image17.png"/><Relationship Id="rId3" Type="http://schemas.openxmlformats.org/officeDocument/2006/relationships/tags" Target="../tags/tag24.xml"/><Relationship Id="rId2" Type="http://schemas.openxmlformats.org/officeDocument/2006/relationships/image" Target="../media/image16.png"/><Relationship Id="rId19" Type="http://schemas.openxmlformats.org/officeDocument/2006/relationships/notesSlide" Target="../notesSlides/notesSlide14.xml"/><Relationship Id="rId18" Type="http://schemas.openxmlformats.org/officeDocument/2006/relationships/slideLayout" Target="../slideLayouts/slideLayout14.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image" Target="../media/image24.svg"/><Relationship Id="rId13" Type="http://schemas.openxmlformats.org/officeDocument/2006/relationships/image" Target="../media/image23.png"/><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tags" Target="../tags/tag32.xml"/><Relationship Id="rId2" Type="http://schemas.openxmlformats.org/officeDocument/2006/relationships/image" Target="../media/image1.png"/><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25.png"/><Relationship Id="rId2" Type="http://schemas.openxmlformats.org/officeDocument/2006/relationships/tags" Target="../tags/tag3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4.xml"/><Relationship Id="rId3" Type="http://schemas.openxmlformats.org/officeDocument/2006/relationships/image" Target="../media/image26.png"/><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4.xml"/><Relationship Id="rId3" Type="http://schemas.openxmlformats.org/officeDocument/2006/relationships/image" Target="../media/image27.png"/><Relationship Id="rId2" Type="http://schemas.openxmlformats.org/officeDocument/2006/relationships/tags" Target="../tags/tag38.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43.xml"/><Relationship Id="rId7" Type="http://schemas.openxmlformats.org/officeDocument/2006/relationships/image" Target="../media/image30.png"/><Relationship Id="rId6" Type="http://schemas.openxmlformats.org/officeDocument/2006/relationships/tags" Target="../tags/tag42.xml"/><Relationship Id="rId5" Type="http://schemas.openxmlformats.org/officeDocument/2006/relationships/image" Target="../media/image29.png"/><Relationship Id="rId47" Type="http://schemas.openxmlformats.org/officeDocument/2006/relationships/notesSlide" Target="../notesSlides/notesSlide19.xml"/><Relationship Id="rId46" Type="http://schemas.openxmlformats.org/officeDocument/2006/relationships/slideLayout" Target="../slideLayouts/slideLayout14.xml"/><Relationship Id="rId45" Type="http://schemas.openxmlformats.org/officeDocument/2006/relationships/tags" Target="../tags/tag62.xml"/><Relationship Id="rId44" Type="http://schemas.openxmlformats.org/officeDocument/2006/relationships/image" Target="../media/image48.png"/><Relationship Id="rId43" Type="http://schemas.openxmlformats.org/officeDocument/2006/relationships/tags" Target="../tags/tag61.xml"/><Relationship Id="rId42" Type="http://schemas.openxmlformats.org/officeDocument/2006/relationships/image" Target="../media/image47.png"/><Relationship Id="rId41" Type="http://schemas.openxmlformats.org/officeDocument/2006/relationships/tags" Target="../tags/tag60.xml"/><Relationship Id="rId40" Type="http://schemas.openxmlformats.org/officeDocument/2006/relationships/image" Target="../media/image46.png"/><Relationship Id="rId4" Type="http://schemas.openxmlformats.org/officeDocument/2006/relationships/tags" Target="../tags/tag41.xml"/><Relationship Id="rId39" Type="http://schemas.openxmlformats.org/officeDocument/2006/relationships/tags" Target="../tags/tag59.xml"/><Relationship Id="rId38" Type="http://schemas.openxmlformats.org/officeDocument/2006/relationships/image" Target="../media/image45.png"/><Relationship Id="rId37" Type="http://schemas.openxmlformats.org/officeDocument/2006/relationships/tags" Target="../tags/tag58.xml"/><Relationship Id="rId36" Type="http://schemas.openxmlformats.org/officeDocument/2006/relationships/image" Target="../media/image44.png"/><Relationship Id="rId35" Type="http://schemas.openxmlformats.org/officeDocument/2006/relationships/tags" Target="../tags/tag57.xml"/><Relationship Id="rId34" Type="http://schemas.openxmlformats.org/officeDocument/2006/relationships/image" Target="../media/image43.png"/><Relationship Id="rId33" Type="http://schemas.openxmlformats.org/officeDocument/2006/relationships/tags" Target="../tags/tag56.xml"/><Relationship Id="rId32" Type="http://schemas.openxmlformats.org/officeDocument/2006/relationships/image" Target="../media/image42.png"/><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image" Target="../media/image28.png"/><Relationship Id="rId29" Type="http://schemas.openxmlformats.org/officeDocument/2006/relationships/image" Target="../media/image41.png"/><Relationship Id="rId28" Type="http://schemas.openxmlformats.org/officeDocument/2006/relationships/tags" Target="../tags/tag53.xml"/><Relationship Id="rId27" Type="http://schemas.openxmlformats.org/officeDocument/2006/relationships/image" Target="../media/image40.png"/><Relationship Id="rId26" Type="http://schemas.openxmlformats.org/officeDocument/2006/relationships/tags" Target="../tags/tag52.xml"/><Relationship Id="rId25" Type="http://schemas.openxmlformats.org/officeDocument/2006/relationships/image" Target="../media/image39.png"/><Relationship Id="rId24" Type="http://schemas.openxmlformats.org/officeDocument/2006/relationships/tags" Target="../tags/tag51.xml"/><Relationship Id="rId23" Type="http://schemas.openxmlformats.org/officeDocument/2006/relationships/image" Target="../media/image38.png"/><Relationship Id="rId22" Type="http://schemas.openxmlformats.org/officeDocument/2006/relationships/tags" Target="../tags/tag50.xml"/><Relationship Id="rId21" Type="http://schemas.openxmlformats.org/officeDocument/2006/relationships/image" Target="../media/image37.png"/><Relationship Id="rId20" Type="http://schemas.openxmlformats.org/officeDocument/2006/relationships/tags" Target="../tags/tag49.xml"/><Relationship Id="rId2" Type="http://schemas.openxmlformats.org/officeDocument/2006/relationships/tags" Target="../tags/tag40.xml"/><Relationship Id="rId19" Type="http://schemas.openxmlformats.org/officeDocument/2006/relationships/image" Target="../media/image36.png"/><Relationship Id="rId18" Type="http://schemas.openxmlformats.org/officeDocument/2006/relationships/tags" Target="../tags/tag48.xml"/><Relationship Id="rId17" Type="http://schemas.openxmlformats.org/officeDocument/2006/relationships/image" Target="../media/image35.png"/><Relationship Id="rId16" Type="http://schemas.openxmlformats.org/officeDocument/2006/relationships/tags" Target="../tags/tag47.xml"/><Relationship Id="rId15" Type="http://schemas.openxmlformats.org/officeDocument/2006/relationships/image" Target="../media/image34.png"/><Relationship Id="rId14" Type="http://schemas.openxmlformats.org/officeDocument/2006/relationships/tags" Target="../tags/tag46.xml"/><Relationship Id="rId13" Type="http://schemas.openxmlformats.org/officeDocument/2006/relationships/image" Target="../media/image33.png"/><Relationship Id="rId12" Type="http://schemas.openxmlformats.org/officeDocument/2006/relationships/tags" Target="../tags/tag45.xml"/><Relationship Id="rId11" Type="http://schemas.openxmlformats.org/officeDocument/2006/relationships/image" Target="../media/image32.png"/><Relationship Id="rId10" Type="http://schemas.openxmlformats.org/officeDocument/2006/relationships/tags" Target="../tags/tag44.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tags" Target="../tags/tag2.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4.xml"/><Relationship Id="rId2" Type="http://schemas.openxmlformats.org/officeDocument/2006/relationships/image" Target="../media/image49.jpeg"/><Relationship Id="rId1" Type="http://schemas.openxmlformats.org/officeDocument/2006/relationships/tags" Target="../tags/tag6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6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6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tags" Target="../tags/tag5.xml"/><Relationship Id="rId2" Type="http://schemas.openxmlformats.org/officeDocument/2006/relationships/image" Target="../media/image3.jpe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4.xml"/><Relationship Id="rId7" Type="http://schemas.openxmlformats.org/officeDocument/2006/relationships/tags" Target="../tags/tag9.xml"/><Relationship Id="rId6" Type="http://schemas.openxmlformats.org/officeDocument/2006/relationships/image" Target="../media/image7.png"/><Relationship Id="rId5" Type="http://schemas.openxmlformats.org/officeDocument/2006/relationships/tags" Target="../tags/tag8.xml"/><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4.xml"/><Relationship Id="rId5" Type="http://schemas.openxmlformats.org/officeDocument/2006/relationships/tags" Target="../tags/tag12.xml"/><Relationship Id="rId4" Type="http://schemas.openxmlformats.org/officeDocument/2006/relationships/image" Target="../media/image9.png"/><Relationship Id="rId3" Type="http://schemas.openxmlformats.org/officeDocument/2006/relationships/tags" Target="../tags/tag11.xml"/><Relationship Id="rId2" Type="http://schemas.openxmlformats.org/officeDocument/2006/relationships/image" Target="../media/image8.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tags" Target="../tags/tag15.xml"/><Relationship Id="rId2" Type="http://schemas.openxmlformats.org/officeDocument/2006/relationships/image" Target="../media/image10.jpe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tags" Target="../tags/tag17.xml"/><Relationship Id="rId2" Type="http://schemas.openxmlformats.org/officeDocument/2006/relationships/image" Target="../media/image1.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604645" y="2237740"/>
            <a:ext cx="8982075" cy="1075690"/>
          </a:xfrm>
          <a:prstGeom prst="rect">
            <a:avLst/>
          </a:prstGeom>
        </p:spPr>
        <p:txBody>
          <a:bodyPr spcFirstLastPara="1" vert="horz" wrap="square" lIns="121900" tIns="121900" rIns="121900" bIns="121900" rtlCol="0" anchor="t" anchorCtr="0">
            <a:noAutofit/>
          </a:bodyPr>
          <a:lstStyle/>
          <a:p>
            <a:pPr marL="0" marR="0" indent="269875" algn="ctr">
              <a:lnSpc>
                <a:spcPct val="115000"/>
              </a:lnSpc>
              <a:spcBef>
                <a:spcPts val="0"/>
              </a:spcBef>
              <a:spcAft>
                <a:spcPts val="0"/>
              </a:spcAft>
            </a:pPr>
            <a:r>
              <a:rPr lang="en-US" sz="2400" b="1" dirty="0">
                <a:solidFill>
                  <a:srgbClr val="002060"/>
                </a:solidFill>
                <a:effectLst/>
                <a:latin typeface="Lato" panose="020F0502020204030203" pitchFamily="34" charset="0"/>
                <a:ea typeface="Lato" panose="020F0502020204030203" pitchFamily="34" charset="0"/>
                <a:cs typeface="Lato" panose="020F0502020204030203" pitchFamily="34" charset="0"/>
              </a:rPr>
              <a:t>KỸ THUẬT NHẬN DIỆN PHỔ TÍN HIỆU CHO 5G VÀ</a:t>
            </a:r>
            <a:br>
              <a:rPr lang="en-US" sz="2400" b="1" dirty="0">
                <a:solidFill>
                  <a:srgbClr val="002060"/>
                </a:solidFill>
                <a:effectLst/>
                <a:latin typeface="Lato" panose="020F0502020204030203" pitchFamily="34" charset="0"/>
                <a:ea typeface="Lato" panose="020F0502020204030203" pitchFamily="34" charset="0"/>
                <a:cs typeface="Lato" panose="020F0502020204030203" pitchFamily="34" charset="0"/>
              </a:rPr>
            </a:br>
            <a:r>
              <a:rPr lang="en-US" sz="2400" b="1" dirty="0">
                <a:solidFill>
                  <a:srgbClr val="002060"/>
                </a:solidFill>
                <a:effectLst/>
                <a:latin typeface="Lato" panose="020F0502020204030203" pitchFamily="34" charset="0"/>
                <a:ea typeface="Lato" panose="020F0502020204030203" pitchFamily="34" charset="0"/>
                <a:cs typeface="Lato" panose="020F0502020204030203" pitchFamily="34" charset="0"/>
              </a:rPr>
              <a:t>LTE DỰA TRÊN CÁC PHƯƠNG PHÁP HỌC SÂU</a:t>
            </a:r>
            <a:endParaRPr lang="en-US" sz="2400" b="1" dirty="0">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
        <p:nvSpPr>
          <p:cNvPr id="3" name="Google Shape;88;p12"/>
          <p:cNvSpPr txBox="1"/>
          <p:nvPr/>
        </p:nvSpPr>
        <p:spPr>
          <a:xfrm>
            <a:off x="5953125" y="4228465"/>
            <a:ext cx="6185535" cy="2004695"/>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2"/>
              </a:buClr>
              <a:buSzPts val="4400"/>
              <a:buNone/>
              <a:defRPr sz="5865" kern="1200">
                <a:solidFill>
                  <a:schemeClr val="dk2"/>
                </a:solidFill>
                <a:latin typeface="+mj-lt"/>
                <a:ea typeface="+mj-ea"/>
                <a:cs typeface="+mj-cs"/>
              </a:defRPr>
            </a:lvl1pPr>
            <a:lvl2pPr lvl="1">
              <a:spcBef>
                <a:spcPts val="0"/>
              </a:spcBef>
              <a:spcAft>
                <a:spcPts val="0"/>
              </a:spcAft>
              <a:buClr>
                <a:schemeClr val="dk2"/>
              </a:buClr>
              <a:buSzPts val="4400"/>
              <a:buNone/>
              <a:defRPr sz="5865">
                <a:solidFill>
                  <a:schemeClr val="dk2"/>
                </a:solidFill>
              </a:defRPr>
            </a:lvl2pPr>
            <a:lvl3pPr lvl="2">
              <a:spcBef>
                <a:spcPts val="0"/>
              </a:spcBef>
              <a:spcAft>
                <a:spcPts val="0"/>
              </a:spcAft>
              <a:buClr>
                <a:schemeClr val="dk2"/>
              </a:buClr>
              <a:buSzPts val="4400"/>
              <a:buNone/>
              <a:defRPr sz="5865">
                <a:solidFill>
                  <a:schemeClr val="dk2"/>
                </a:solidFill>
              </a:defRPr>
            </a:lvl3pPr>
            <a:lvl4pPr lvl="3">
              <a:spcBef>
                <a:spcPts val="0"/>
              </a:spcBef>
              <a:spcAft>
                <a:spcPts val="0"/>
              </a:spcAft>
              <a:buClr>
                <a:schemeClr val="dk2"/>
              </a:buClr>
              <a:buSzPts val="4400"/>
              <a:buNone/>
              <a:defRPr sz="5865">
                <a:solidFill>
                  <a:schemeClr val="dk2"/>
                </a:solidFill>
              </a:defRPr>
            </a:lvl4pPr>
            <a:lvl5pPr lvl="4">
              <a:spcBef>
                <a:spcPts val="0"/>
              </a:spcBef>
              <a:spcAft>
                <a:spcPts val="0"/>
              </a:spcAft>
              <a:buClr>
                <a:schemeClr val="dk2"/>
              </a:buClr>
              <a:buSzPts val="4400"/>
              <a:buNone/>
              <a:defRPr sz="5865">
                <a:solidFill>
                  <a:schemeClr val="dk2"/>
                </a:solidFill>
              </a:defRPr>
            </a:lvl5pPr>
            <a:lvl6pPr lvl="5">
              <a:spcBef>
                <a:spcPts val="0"/>
              </a:spcBef>
              <a:spcAft>
                <a:spcPts val="0"/>
              </a:spcAft>
              <a:buClr>
                <a:schemeClr val="dk2"/>
              </a:buClr>
              <a:buSzPts val="4400"/>
              <a:buNone/>
              <a:defRPr sz="5865">
                <a:solidFill>
                  <a:schemeClr val="dk2"/>
                </a:solidFill>
              </a:defRPr>
            </a:lvl6pPr>
            <a:lvl7pPr lvl="6">
              <a:spcBef>
                <a:spcPts val="0"/>
              </a:spcBef>
              <a:spcAft>
                <a:spcPts val="0"/>
              </a:spcAft>
              <a:buClr>
                <a:schemeClr val="dk2"/>
              </a:buClr>
              <a:buSzPts val="4400"/>
              <a:buNone/>
              <a:defRPr sz="5865">
                <a:solidFill>
                  <a:schemeClr val="dk2"/>
                </a:solidFill>
              </a:defRPr>
            </a:lvl7pPr>
            <a:lvl8pPr lvl="7">
              <a:spcBef>
                <a:spcPts val="0"/>
              </a:spcBef>
              <a:spcAft>
                <a:spcPts val="0"/>
              </a:spcAft>
              <a:buClr>
                <a:schemeClr val="dk2"/>
              </a:buClr>
              <a:buSzPts val="4400"/>
              <a:buNone/>
              <a:defRPr sz="5865">
                <a:solidFill>
                  <a:schemeClr val="dk2"/>
                </a:solidFill>
              </a:defRPr>
            </a:lvl8pPr>
            <a:lvl9pPr lvl="8">
              <a:spcBef>
                <a:spcPts val="0"/>
              </a:spcBef>
              <a:spcAft>
                <a:spcPts val="0"/>
              </a:spcAft>
              <a:buClr>
                <a:schemeClr val="dk2"/>
              </a:buClr>
              <a:buSzPts val="4400"/>
              <a:buNone/>
              <a:defRPr sz="5865">
                <a:solidFill>
                  <a:schemeClr val="dk2"/>
                </a:solidFill>
              </a:defRPr>
            </a:lvl9pPr>
          </a:lstStyle>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HVTH:       NGUYỄN DUY HUÂN</a:t>
            </a:r>
            <a:endParaRPr lang="en-US" sz="24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MSHV:      2390703</a:t>
            </a:r>
            <a:endParaRPr lang="en-US" sz="24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NGÀNH:   Kỹ thuật điện tử</a:t>
            </a:r>
            <a:endParaRPr lang="en-US" sz="24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indent="269875">
              <a:lnSpc>
                <a:spcPct val="115000"/>
              </a:lnSpc>
            </a:pP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GVHD:      TS. HUỲNH THẾ THIỆN</a:t>
            </a:r>
            <a:endParaRPr lang="en-US" sz="24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1026" name="Picture 2" descr="Xét Tuyển | SPKT | HCMUTE | ĐH Sư Phạm Kỹ Thuật TP.HC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5590" y="0"/>
            <a:ext cx="6560185" cy="141668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8;p12"/>
          <p:cNvSpPr txBox="1"/>
          <p:nvPr/>
        </p:nvSpPr>
        <p:spPr>
          <a:xfrm>
            <a:off x="2963411" y="1288956"/>
            <a:ext cx="6265178" cy="948432"/>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2"/>
              </a:buClr>
              <a:buSzPts val="4400"/>
              <a:buNone/>
              <a:defRPr sz="5865" kern="1200">
                <a:solidFill>
                  <a:schemeClr val="dk2"/>
                </a:solidFill>
                <a:latin typeface="+mj-lt"/>
                <a:ea typeface="+mj-ea"/>
                <a:cs typeface="+mj-cs"/>
              </a:defRPr>
            </a:lvl1pPr>
            <a:lvl2pPr lvl="1">
              <a:spcBef>
                <a:spcPts val="0"/>
              </a:spcBef>
              <a:spcAft>
                <a:spcPts val="0"/>
              </a:spcAft>
              <a:buClr>
                <a:schemeClr val="dk2"/>
              </a:buClr>
              <a:buSzPts val="4400"/>
              <a:buNone/>
              <a:defRPr sz="5865">
                <a:solidFill>
                  <a:schemeClr val="dk2"/>
                </a:solidFill>
              </a:defRPr>
            </a:lvl2pPr>
            <a:lvl3pPr lvl="2">
              <a:spcBef>
                <a:spcPts val="0"/>
              </a:spcBef>
              <a:spcAft>
                <a:spcPts val="0"/>
              </a:spcAft>
              <a:buClr>
                <a:schemeClr val="dk2"/>
              </a:buClr>
              <a:buSzPts val="4400"/>
              <a:buNone/>
              <a:defRPr sz="5865">
                <a:solidFill>
                  <a:schemeClr val="dk2"/>
                </a:solidFill>
              </a:defRPr>
            </a:lvl3pPr>
            <a:lvl4pPr lvl="3">
              <a:spcBef>
                <a:spcPts val="0"/>
              </a:spcBef>
              <a:spcAft>
                <a:spcPts val="0"/>
              </a:spcAft>
              <a:buClr>
                <a:schemeClr val="dk2"/>
              </a:buClr>
              <a:buSzPts val="4400"/>
              <a:buNone/>
              <a:defRPr sz="5865">
                <a:solidFill>
                  <a:schemeClr val="dk2"/>
                </a:solidFill>
              </a:defRPr>
            </a:lvl4pPr>
            <a:lvl5pPr lvl="4">
              <a:spcBef>
                <a:spcPts val="0"/>
              </a:spcBef>
              <a:spcAft>
                <a:spcPts val="0"/>
              </a:spcAft>
              <a:buClr>
                <a:schemeClr val="dk2"/>
              </a:buClr>
              <a:buSzPts val="4400"/>
              <a:buNone/>
              <a:defRPr sz="5865">
                <a:solidFill>
                  <a:schemeClr val="dk2"/>
                </a:solidFill>
              </a:defRPr>
            </a:lvl5pPr>
            <a:lvl6pPr lvl="5">
              <a:spcBef>
                <a:spcPts val="0"/>
              </a:spcBef>
              <a:spcAft>
                <a:spcPts val="0"/>
              </a:spcAft>
              <a:buClr>
                <a:schemeClr val="dk2"/>
              </a:buClr>
              <a:buSzPts val="4400"/>
              <a:buNone/>
              <a:defRPr sz="5865">
                <a:solidFill>
                  <a:schemeClr val="dk2"/>
                </a:solidFill>
              </a:defRPr>
            </a:lvl6pPr>
            <a:lvl7pPr lvl="6">
              <a:spcBef>
                <a:spcPts val="0"/>
              </a:spcBef>
              <a:spcAft>
                <a:spcPts val="0"/>
              </a:spcAft>
              <a:buClr>
                <a:schemeClr val="dk2"/>
              </a:buClr>
              <a:buSzPts val="4400"/>
              <a:buNone/>
              <a:defRPr sz="5865">
                <a:solidFill>
                  <a:schemeClr val="dk2"/>
                </a:solidFill>
              </a:defRPr>
            </a:lvl7pPr>
            <a:lvl8pPr lvl="7">
              <a:spcBef>
                <a:spcPts val="0"/>
              </a:spcBef>
              <a:spcAft>
                <a:spcPts val="0"/>
              </a:spcAft>
              <a:buClr>
                <a:schemeClr val="dk2"/>
              </a:buClr>
              <a:buSzPts val="4400"/>
              <a:buNone/>
              <a:defRPr sz="5865">
                <a:solidFill>
                  <a:schemeClr val="dk2"/>
                </a:solidFill>
              </a:defRPr>
            </a:lvl8pPr>
            <a:lvl9pPr lvl="8">
              <a:spcBef>
                <a:spcPts val="0"/>
              </a:spcBef>
              <a:spcAft>
                <a:spcPts val="0"/>
              </a:spcAft>
              <a:buClr>
                <a:schemeClr val="dk2"/>
              </a:buClr>
              <a:buSzPts val="4400"/>
              <a:buNone/>
              <a:defRPr sz="5865">
                <a:solidFill>
                  <a:schemeClr val="dk2"/>
                </a:solidFill>
              </a:defRPr>
            </a:lvl9pPr>
          </a:lstStyle>
          <a:p>
            <a:pPr indent="269875" algn="ctr">
              <a:lnSpc>
                <a:spcPct val="115000"/>
              </a:lnSpc>
            </a:pPr>
            <a:r>
              <a:rPr lang="en-US" sz="3600" b="1" dirty="0">
                <a:solidFill>
                  <a:srgbClr val="002060"/>
                </a:solidFill>
                <a:latin typeface="Lato" panose="020F0502020204030203" pitchFamily="34" charset="0"/>
                <a:ea typeface="Lato" panose="020F0502020204030203" pitchFamily="34" charset="0"/>
                <a:cs typeface="Lato" panose="020F0502020204030203" pitchFamily="34" charset="0"/>
              </a:rPr>
              <a:t>BÁO CÁO CHUYÊN ĐỀ 1</a:t>
            </a:r>
            <a:endParaRPr lang="en-US" sz="36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p:cNvPicPr/>
          <p:nvPr/>
        </p:nvPicPr>
        <p:blipFill>
          <a:blip r:embed="rId2">
            <a:lum contrast="24000"/>
          </a:blip>
        </p:blipFill>
        <p:spPr>
          <a:xfrm>
            <a:off x="0" y="3312795"/>
            <a:ext cx="6096000" cy="3545205"/>
          </a:xfrm>
          <a:prstGeom prst="rect">
            <a:avLst/>
          </a:prstGeom>
          <a:effectLst>
            <a:outerShdw blurRad="152400" dist="317500" dir="5400000" sx="90000" sy="-19000" rotWithShape="0">
              <a:prstClr val="black">
                <a:alpha val="15000"/>
              </a:prstClr>
            </a:outerShdw>
            <a:softEdge rad="635000"/>
          </a:effectLst>
        </p:spPr>
      </p:pic>
      <p:sp>
        <p:nvSpPr>
          <p:cNvPr id="7" name="Text Box 6"/>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0"/>
            <a:ext cx="2027462" cy="445879"/>
          </a:xfrm>
          <a:prstGeom prst="rect">
            <a:avLst/>
          </a:prstGeom>
        </p:spPr>
        <p:txBody>
          <a:bodyPr spcFirstLastPara="1" vert="horz" wrap="square" lIns="121900" tIns="121900" rIns="121900" bIns="121900" rtlCol="0" anchor="b" anchorCtr="0">
            <a:noAutofit/>
          </a:bodyPr>
          <a:lstStyle/>
          <a:p>
            <a:r>
              <a:rPr lang="en-GB" sz="2000" b="1" dirty="0">
                <a:solidFill>
                  <a:srgbClr val="0070C0"/>
                </a:solidFill>
                <a:latin typeface="Lato" panose="020F0502020204030203" pitchFamily="34" charset="0"/>
                <a:ea typeface="Lato" panose="020F0502020204030203" pitchFamily="34" charset="0"/>
                <a:cs typeface="Lato" panose="020F0502020204030203" pitchFamily="34" charset="0"/>
              </a:rPr>
              <a:t>Deep learning</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pic>
        <p:nvPicPr>
          <p:cNvPr id="4099" name="Picture 3" descr="How does deep learning in radiology 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6155" y="788542"/>
            <a:ext cx="4310743" cy="215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94;p13"/>
          <p:cNvSpPr txBox="1"/>
          <p:nvPr/>
        </p:nvSpPr>
        <p:spPr>
          <a:xfrm>
            <a:off x="143636" y="281142"/>
            <a:ext cx="11895397" cy="468225"/>
          </a:xfrm>
          <a:prstGeom prst="rect">
            <a:avLst/>
          </a:prstGeom>
          <a:noFill/>
          <a:ln>
            <a:noFill/>
          </a:ln>
        </p:spPr>
        <p:txBody>
          <a:bodyPr spcFirstLastPara="1" wrap="square" lIns="91425" tIns="91425" rIns="91425" bIns="91425" anchor="t" anchorCtr="0">
            <a:noAutofit/>
          </a:bodyPr>
          <a:lstStyle/>
          <a:p>
            <a:pPr lvl="0" algn="just" rtl="0">
              <a:spcBef>
                <a:spcPts val="600"/>
              </a:spcBef>
              <a:spcAft>
                <a:spcPts val="0"/>
              </a:spcAft>
              <a:buClr>
                <a:schemeClr val="dk1"/>
              </a:buClr>
              <a:buSzPts val="1100"/>
            </a:pPr>
            <a:r>
              <a:rPr lang="en-US" sz="1600" b="1" dirty="0">
                <a:solidFill>
                  <a:srgbClr val="002060"/>
                </a:solidFill>
                <a:latin typeface="Lato"/>
                <a:ea typeface="Lato"/>
                <a:cs typeface="Lato"/>
                <a:sym typeface="Lato"/>
              </a:rPr>
              <a:t>Deep learning </a:t>
            </a:r>
            <a:r>
              <a:rPr lang="en-US" sz="1600" b="1" dirty="0" err="1">
                <a:solidFill>
                  <a:srgbClr val="002060"/>
                </a:solidFill>
                <a:latin typeface="Lato"/>
                <a:ea typeface="Lato"/>
                <a:cs typeface="Lato"/>
                <a:sym typeface="Lato"/>
              </a:rPr>
              <a:t>cho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phép</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xây</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dựng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mô</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có</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độ</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chính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xác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cao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cho</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các</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mô</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nhận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dạng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hình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ảnh</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văn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bản</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giọng</a:t>
            </a:r>
            <a:r>
              <a:rPr lang="en-US" sz="1600" b="1" dirty="0">
                <a:solidFill>
                  <a:srgbClr val="002060"/>
                </a:solidFill>
                <a:latin typeface="Lato"/>
                <a:ea typeface="Lato"/>
                <a:cs typeface="Lato"/>
                <a:sym typeface="Lato"/>
              </a:rPr>
              <a:t> </a:t>
            </a:r>
            <a:r>
              <a:rPr lang="en-US" sz="1600" b="1" dirty="0" err="1">
                <a:solidFill>
                  <a:srgbClr val="002060"/>
                </a:solidFill>
                <a:latin typeface="Lato"/>
                <a:ea typeface="Lato"/>
                <a:cs typeface="Lato"/>
                <a:sym typeface="Lato"/>
              </a:rPr>
              <a:t>nói</a:t>
            </a:r>
            <a:r>
              <a:rPr lang="en-US" sz="1600" b="1" dirty="0">
                <a:solidFill>
                  <a:srgbClr val="002060"/>
                </a:solidFill>
                <a:latin typeface="Lato"/>
                <a:ea typeface="Lato"/>
                <a:cs typeface="Lato"/>
                <a:sym typeface="Lato"/>
              </a:rPr>
              <a:t>.</a:t>
            </a:r>
            <a:endParaRPr sz="1600" b="1" dirty="0">
              <a:solidFill>
                <a:srgbClr val="002060"/>
              </a:solidFill>
              <a:latin typeface="Lato"/>
              <a:ea typeface="Lato"/>
              <a:cs typeface="Lato"/>
              <a:sym typeface="Lato"/>
            </a:endParaRPr>
          </a:p>
          <a:p>
            <a:pPr marL="0" lvl="0" indent="0" algn="just" rtl="0">
              <a:spcBef>
                <a:spcPts val="600"/>
              </a:spcBef>
              <a:spcAft>
                <a:spcPts val="0"/>
              </a:spcAft>
              <a:buNone/>
            </a:pPr>
            <a:endParaRPr sz="1600" b="1" dirty="0">
              <a:solidFill>
                <a:srgbClr val="002060"/>
              </a:solidFill>
              <a:latin typeface="Lato"/>
              <a:ea typeface="Lato"/>
              <a:cs typeface="Lato"/>
              <a:sym typeface="Lato"/>
            </a:endParaRPr>
          </a:p>
        </p:txBody>
      </p:sp>
      <p:sp>
        <p:nvSpPr>
          <p:cNvPr id="6" name="Text Placeholder 5"/>
          <p:cNvSpPr>
            <a:spLocks noGrp="1"/>
          </p:cNvSpPr>
          <p:nvPr>
            <p:ph type="body" idx="1"/>
          </p:nvPr>
        </p:nvSpPr>
        <p:spPr>
          <a:xfrm>
            <a:off x="0" y="2984414"/>
            <a:ext cx="6410130" cy="3509692"/>
          </a:xfrm>
        </p:spPr>
        <p:txBody>
          <a:bodyPr/>
          <a:lstStyle/>
          <a:p>
            <a:pPr marL="152400" indent="0">
              <a:lnSpc>
                <a:spcPct val="150000"/>
              </a:lnSpc>
              <a:buNone/>
            </a:pPr>
            <a:r>
              <a:rPr lang="en-US" sz="1800" b="1" dirty="0" err="1">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Ưu</a:t>
            </a:r>
            <a:r>
              <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điểm</a:t>
            </a:r>
            <a:endParaRPr lang="en-US" sz="1800" b="1"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Kiến trúc mạng nơ-ron linh hoạt, có thể dễ dàng thay đổi để phù hợp với nhiều vấn đề khác nhau.</a:t>
            </a:r>
            <a:endPar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buClr>
                <a:schemeClr val="accent6">
                  <a:lumMod val="50000"/>
                </a:schemeClr>
              </a:buClr>
              <a:buFont typeface="Wingdings" panose="05000000000000000000" pitchFamily="2" charset="2"/>
              <a:buChar char="ü"/>
            </a:pP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Có</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khả</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năng</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giải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quyết</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nhiều</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bài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toán</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phức</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tạp</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với</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độ</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chính</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xác</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rất</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cao</a:t>
            </a:r>
            <a:r>
              <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a:t>
            </a:r>
            <a:endParaRPr lang="en-US"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Tính tự động hoá cao, có khả năng tự điều chỉnh và tự tối ưu.</a:t>
            </a:r>
            <a:endPar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buClr>
                <a:schemeClr val="accent6">
                  <a:lumMod val="50000"/>
                </a:schemeClr>
              </a:buClr>
              <a:buFont typeface="Wingdings" panose="05000000000000000000" pitchFamily="2" charset="2"/>
              <a:buChar char="ü"/>
            </a:pPr>
            <a:r>
              <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Có khả năng thực hiện tính toán song song, hiệu năng tốt, xử lý được lượng dữ liệu lớn.</a:t>
            </a:r>
            <a:endParaRPr lang="vi-VN" sz="1600" b="0" i="0" dirty="0">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endParaRPr>
          </a:p>
          <a:p>
            <a:pPr marL="152400" indent="0">
              <a:lnSpc>
                <a:spcPct val="150000"/>
              </a:lnSpc>
              <a:buClr>
                <a:srgbClr val="002060"/>
              </a:buClr>
              <a:buNone/>
            </a:pPr>
            <a:endParaRPr lang="en-US" sz="1600" dirty="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 Placeholder 5"/>
          <p:cNvSpPr txBox="1"/>
          <p:nvPr/>
        </p:nvSpPr>
        <p:spPr>
          <a:xfrm>
            <a:off x="6119963" y="2984414"/>
            <a:ext cx="6072037" cy="2879907"/>
          </a:xfrm>
          <a:prstGeom prst="rect">
            <a:avLst/>
          </a:prstGeom>
        </p:spPr>
        <p:txBody>
          <a:bodyPr spcFirstLastPara="1" vert="horz" wrap="square" lIns="91425" tIns="91425" rIns="91425" bIns="91425" rtlCol="0" anchor="t" anchorCtr="0">
            <a:noAutofit/>
          </a:bodyPr>
          <a:lstStyle>
            <a:lvl1pPr marL="609600" lvl="0" indent="-457200" algn="l" defTabSz="914400" rtl="0" eaLnBrk="1" latinLnBrk="0" hangingPunct="1">
              <a:lnSpc>
                <a:spcPct val="90000"/>
              </a:lnSpc>
              <a:spcBef>
                <a:spcPts val="800"/>
              </a:spcBef>
              <a:spcAft>
                <a:spcPts val="0"/>
              </a:spcAft>
              <a:buClr>
                <a:schemeClr val="accent6"/>
              </a:buClr>
              <a:buSzPts val="1800"/>
              <a:buFont typeface="Arial" panose="020B0604020202020204" pitchFamily="34" charset="0"/>
              <a:buChar char="▷"/>
              <a:defRPr sz="2800" kern="1200">
                <a:solidFill>
                  <a:schemeClr val="dk1"/>
                </a:solidFill>
                <a:latin typeface="+mn-lt"/>
                <a:ea typeface="+mn-ea"/>
                <a:cs typeface="+mn-cs"/>
              </a:defRPr>
            </a:lvl1pPr>
            <a:lvl2pPr marL="1219200" lvl="1"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2400" kern="1200">
                <a:solidFill>
                  <a:schemeClr val="dk1"/>
                </a:solidFill>
                <a:latin typeface="+mn-lt"/>
                <a:ea typeface="+mn-ea"/>
                <a:cs typeface="+mn-cs"/>
              </a:defRPr>
            </a:lvl2pPr>
            <a:lvl3pPr marL="1828800" lvl="2"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2000" kern="1200">
                <a:solidFill>
                  <a:schemeClr val="dk1"/>
                </a:solidFill>
                <a:latin typeface="+mn-lt"/>
                <a:ea typeface="+mn-ea"/>
                <a:cs typeface="+mn-cs"/>
              </a:defRPr>
            </a:lvl3pPr>
            <a:lvl4pPr marL="2438400" lvl="3"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4pPr>
            <a:lvl5pPr marL="3048000" lvl="4"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5pPr>
            <a:lvl6pPr marL="3657600" lvl="5"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6pPr>
            <a:lvl7pPr marL="4267200" lvl="6"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7pPr>
            <a:lvl8pPr marL="4876800" lvl="7"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8pPr>
            <a:lvl9pPr marL="5486400" lvl="8" indent="-508000" algn="l" defTabSz="914400" rtl="0" eaLnBrk="1" latinLnBrk="0" hangingPunct="1">
              <a:lnSpc>
                <a:spcPct val="90000"/>
              </a:lnSpc>
              <a:spcBef>
                <a:spcPts val="0"/>
              </a:spcBef>
              <a:spcAft>
                <a:spcPts val="0"/>
              </a:spcAft>
              <a:buClr>
                <a:schemeClr val="dk1"/>
              </a:buClr>
              <a:buSzPts val="2400"/>
              <a:buFont typeface="Arial" panose="020B0604020202020204" pitchFamily="34" charset="0"/>
              <a:buChar char="■"/>
              <a:defRPr sz="1800" kern="1200">
                <a:solidFill>
                  <a:schemeClr val="dk1"/>
                </a:solidFill>
                <a:latin typeface="+mn-lt"/>
                <a:ea typeface="+mn-ea"/>
                <a:cs typeface="+mn-cs"/>
              </a:defRPr>
            </a:lvl9pPr>
          </a:lstStyle>
          <a:p>
            <a:pPr marL="152400" indent="0">
              <a:lnSpc>
                <a:spcPct val="150000"/>
              </a:lnSpc>
              <a:buFont typeface="Arial" panose="020B0604020202020204" pitchFamily="34" charset="0"/>
              <a:buNone/>
            </a:pPr>
            <a:r>
              <a:rPr lang="en-US" sz="1800" b="1" dirty="0" err="1">
                <a:solidFill>
                  <a:srgbClr val="C00000"/>
                </a:solidFill>
                <a:latin typeface="Lato" panose="020F0502020204030203" pitchFamily="34" charset="0"/>
                <a:ea typeface="Lato" panose="020F0502020204030203" pitchFamily="34" charset="0"/>
                <a:cs typeface="Lato" panose="020F0502020204030203" pitchFamily="34" charset="0"/>
              </a:rPr>
              <a:t>Hạn</a:t>
            </a:r>
            <a:r>
              <a:rPr lang="en-US" sz="1800" b="1"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1800" b="1" dirty="0" err="1">
                <a:solidFill>
                  <a:srgbClr val="C00000"/>
                </a:solidFill>
                <a:latin typeface="Lato" panose="020F0502020204030203" pitchFamily="34" charset="0"/>
                <a:ea typeface="Lato" panose="020F0502020204030203" pitchFamily="34" charset="0"/>
                <a:cs typeface="Lato" panose="020F0502020204030203" pitchFamily="34" charset="0"/>
              </a:rPr>
              <a:t>chế</a:t>
            </a:r>
            <a:r>
              <a:rPr lang="en-US" sz="1800" b="1" dirty="0">
                <a:solidFill>
                  <a:srgbClr val="C00000"/>
                </a:solidFill>
                <a:latin typeface="Lato" panose="020F0502020204030203" pitchFamily="34" charset="0"/>
                <a:ea typeface="Lato" panose="020F0502020204030203" pitchFamily="34" charset="0"/>
                <a:cs typeface="Lato" panose="020F0502020204030203" pitchFamily="34" charset="0"/>
              </a:rPr>
              <a:t> </a:t>
            </a:r>
            <a:endParaRPr lang="en-US" sz="1800" b="1" dirty="0">
              <a:solidFill>
                <a:srgbClr val="C00000"/>
              </a:solidFill>
              <a:latin typeface="Lato" panose="020F0502020204030203" pitchFamily="34" charset="0"/>
              <a:ea typeface="Lato" panose="020F0502020204030203" pitchFamily="34" charset="0"/>
              <a:cs typeface="Lato" panose="020F0502020204030203" pitchFamily="34" charset="0"/>
            </a:endParaRPr>
          </a:p>
          <a:p>
            <a:pPr algn="l">
              <a:lnSpc>
                <a:spcPct val="150000"/>
              </a:lnSpc>
              <a:buClr>
                <a:srgbClr val="C00000"/>
              </a:buClr>
              <a:buFont typeface="Wingdings" panose="05000000000000000000" pitchFamily="2" charset="2"/>
              <a:buChar char="v"/>
            </a:pPr>
            <a:r>
              <a:rPr lang="vi-VN"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Cần có khối lượng dữ liệu rất lớn để tận dụng tối đa khả năng của Deep Learning.</a:t>
            </a:r>
            <a:endParaRPr lang="vi-VN" sz="1600" b="0" i="0" dirty="0">
              <a:solidFill>
                <a:srgbClr val="C00000"/>
              </a:solidFill>
              <a:effectLst/>
              <a:latin typeface="Lato" panose="020F0502020204030203" pitchFamily="34" charset="0"/>
              <a:ea typeface="Lato" panose="020F0502020204030203" pitchFamily="34" charset="0"/>
              <a:cs typeface="Lato" panose="020F0502020204030203" pitchFamily="34" charset="0"/>
            </a:endParaRPr>
          </a:p>
          <a:p>
            <a:pPr algn="l">
              <a:lnSpc>
                <a:spcPct val="150000"/>
              </a:lnSpc>
              <a:buClr>
                <a:srgbClr val="C00000"/>
              </a:buClr>
              <a:buFont typeface="Wingdings" panose="05000000000000000000" pitchFamily="2" charset="2"/>
              <a:buChar char="v"/>
            </a:pP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Chi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phí</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tính</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toán</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cao</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vì</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phải</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xử</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lý</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nhiều</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mô</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hình</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phức</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C00000"/>
                </a:solidFill>
                <a:effectLst/>
                <a:latin typeface="Lato" panose="020F0502020204030203" pitchFamily="34" charset="0"/>
                <a:ea typeface="Lato" panose="020F0502020204030203" pitchFamily="34" charset="0"/>
                <a:cs typeface="Lato" panose="020F0502020204030203" pitchFamily="34" charset="0"/>
              </a:rPr>
              <a:t>tạp</a:t>
            </a:r>
            <a:r>
              <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rPr>
              <a:t>.</a:t>
            </a:r>
            <a:endParaRPr lang="en-US" sz="1600" b="0" i="0" dirty="0">
              <a:solidFill>
                <a:srgbClr val="C00000"/>
              </a:solidFill>
              <a:effectLst/>
              <a:latin typeface="Lato" panose="020F0502020204030203" pitchFamily="34" charset="0"/>
              <a:ea typeface="Lato" panose="020F0502020204030203" pitchFamily="34" charset="0"/>
              <a:cs typeface="Lato" panose="020F0502020204030203" pitchFamily="34" charset="0"/>
            </a:endParaRPr>
          </a:p>
          <a:p>
            <a:pPr marL="152400" indent="0">
              <a:lnSpc>
                <a:spcPct val="150000"/>
              </a:lnSpc>
              <a:buClr>
                <a:srgbClr val="002060"/>
              </a:buClr>
              <a:buFont typeface="Arial" panose="020B0604020202020204" pitchFamily="34" charset="0"/>
              <a:buNone/>
            </a:pPr>
            <a:endParaRPr lang="en-US" sz="16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pic>
        <p:nvPicPr>
          <p:cNvPr id="6146" name="Picture 2" descr="Image Classification Using CNN &amp; Transfer Learning | Computer Vision |  Up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694" y="856599"/>
            <a:ext cx="3244622" cy="2431303"/>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104627"/>
            <a:ext cx="4929282" cy="399226"/>
          </a:xfrm>
          <a:prstGeom prst="rect">
            <a:avLst/>
          </a:prstGeom>
        </p:spPr>
        <p:txBody>
          <a:bodyPr spcFirstLastPara="1" vert="horz" wrap="square" lIns="121900" tIns="121900" rIns="121900" bIns="121900" rtlCol="0" anchor="b" anchorCtr="0">
            <a:noAutofit/>
          </a:bodyPr>
          <a:lstStyle/>
          <a:p>
            <a:r>
              <a:rPr lang="en-GB" sz="2000" b="1" dirty="0">
                <a:solidFill>
                  <a:srgbClr val="0070C0"/>
                </a:solidFill>
                <a:latin typeface="Lato" panose="020F0502020204030203" pitchFamily="34" charset="0"/>
                <a:ea typeface="Lato" panose="020F0502020204030203" pitchFamily="34" charset="0"/>
                <a:cs typeface="Lato" panose="020F0502020204030203" pitchFamily="34" charset="0"/>
              </a:rPr>
              <a:t>Machine learning and Deep learning</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5" name="TextBox 4"/>
          <p:cNvSpPr txBox="1"/>
          <p:nvPr/>
        </p:nvSpPr>
        <p:spPr>
          <a:xfrm>
            <a:off x="3048778" y="3244334"/>
            <a:ext cx="6097554" cy="369332"/>
          </a:xfrm>
          <a:prstGeom prst="rect">
            <a:avLst/>
          </a:prstGeom>
          <a:noFill/>
        </p:spPr>
        <p:txBody>
          <a:bodyPr wrap="square">
            <a:spAutoFit/>
          </a:bodyPr>
          <a:lstStyle/>
          <a:p>
            <a:r>
              <a:rPr lang="en-US" b="0" i="0" dirty="0">
                <a:solidFill>
                  <a:srgbClr val="FFFFFF"/>
                </a:solidFill>
                <a:effectLst/>
                <a:latin typeface="Courier"/>
              </a:rPr>
              <a:t>#F9F7AF</a:t>
            </a:r>
            <a:endParaRPr lang="en-US" dirty="0"/>
          </a:p>
        </p:txBody>
      </p:sp>
      <p:pic>
        <p:nvPicPr>
          <p:cNvPr id="1026" name="Picture 2" descr="Electronics | Free Full-Text | Sentiment Analysis Based on Deep Learning: A  Comparative Stud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135" y="177423"/>
            <a:ext cx="6785898" cy="406532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4;p13"/>
          <p:cNvSpPr txBox="1"/>
          <p:nvPr/>
        </p:nvSpPr>
        <p:spPr>
          <a:xfrm>
            <a:off x="229946" y="791632"/>
            <a:ext cx="5100168" cy="96934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i="0" dirty="0">
                <a:solidFill>
                  <a:srgbClr val="002060"/>
                </a:solidFill>
                <a:effectLst/>
                <a:latin typeface="Lato" panose="020F0502020204030203" pitchFamily="34" charset="0"/>
                <a:ea typeface="Lato" panose="020F0502020204030203" pitchFamily="34" charset="0"/>
                <a:cs typeface="Lato" panose="020F0502020204030203" pitchFamily="34" charset="0"/>
              </a:rPr>
              <a:t>Machine Learning</a:t>
            </a:r>
            <a:r>
              <a:rPr lang="vi-VN"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(Học máy) là thuật ngữ chỉ các hành động bạn dạy máy tính để cải thiện một nhiệm vụ mà nó đang thực hiện. </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Google Shape;94;p13"/>
          <p:cNvSpPr txBox="1"/>
          <p:nvPr/>
        </p:nvSpPr>
        <p:spPr>
          <a:xfrm>
            <a:off x="162299" y="2336598"/>
            <a:ext cx="5100168" cy="1723571"/>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i="0" dirty="0">
                <a:solidFill>
                  <a:srgbClr val="002060"/>
                </a:solidFill>
                <a:effectLst/>
                <a:latin typeface="Roboto" panose="02000000000000000000" pitchFamily="2" charset="0"/>
              </a:rPr>
              <a:t>Deep Learning</a:t>
            </a:r>
            <a:r>
              <a:rPr lang="vi-VN" sz="1600" b="0" i="0" dirty="0">
                <a:solidFill>
                  <a:srgbClr val="002060"/>
                </a:solidFill>
                <a:effectLst/>
                <a:latin typeface="Roboto" panose="02000000000000000000" pitchFamily="2" charset="0"/>
              </a:rPr>
              <a:t> (Học sâu) sử dụng mạng thần kinh nhân tạo để phân tích dữ liệu ở nhiều chi tiết khác nhau bằng các thuật toán mô phỏng theo hệ thần kinh con người, kèm theo đó là thực hiện việc học hỏi từ 1 lượng lớn dữ liệu được cung cấp để giải quyết những vấn đề cụ thể</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4" name="Google Shape;94;p13"/>
          <p:cNvSpPr txBox="1"/>
          <p:nvPr/>
        </p:nvSpPr>
        <p:spPr>
          <a:xfrm>
            <a:off x="162299" y="4386119"/>
            <a:ext cx="11876734" cy="196850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600"/>
              </a:spcBef>
              <a:spcAft>
                <a:spcPts val="0"/>
              </a:spcAft>
              <a:buFont typeface="Wingdings" panose="05000000000000000000" pitchFamily="2" charset="2"/>
              <a:buChar char="q"/>
            </a:pP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Machine Learning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sẽ</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cung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cấp</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các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đặc</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điểm</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của</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vật</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cần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nhận</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dạng</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và</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xây</a:t>
            </a:r>
            <a:r>
              <a:rPr lang="en-US" sz="1600" b="0" i="0" dirty="0">
                <a:solidFill>
                  <a:srgbClr val="002060"/>
                </a:solidFill>
                <a:effectLst/>
                <a:latin typeface="Lato" panose="020F0502020204030203" pitchFamily="34" charset="0"/>
                <a:ea typeface="Lato" panose="020F0502020204030203" pitchFamily="34" charset="0"/>
                <a:cs typeface="Lato" panose="020F0502020204030203" pitchFamily="34" charset="0"/>
              </a:rPr>
              <a:t> </a:t>
            </a:r>
            <a:r>
              <a:rPr lang="en-US" sz="1600" b="0" i="0" dirty="0" err="1">
                <a:solidFill>
                  <a:srgbClr val="002060"/>
                </a:solidFill>
                <a:effectLst/>
                <a:latin typeface="Lato" panose="020F0502020204030203" pitchFamily="34" charset="0"/>
                <a:ea typeface="Lato" panose="020F0502020204030203" pitchFamily="34" charset="0"/>
                <a:cs typeface="Lato" panose="020F0502020204030203" pitchFamily="34" charset="0"/>
              </a:rPr>
              <a:t>dựng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toán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học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phân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loại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diện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dựa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trưng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cung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rPr>
              <a:t>cấp</a:t>
            </a:r>
            <a:endParaRPr lang="en-US" sz="16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lvl="0" indent="-285750" algn="just" rtl="0">
              <a:lnSpc>
                <a:spcPct val="150000"/>
              </a:lnSpc>
              <a:spcBef>
                <a:spcPts val="600"/>
              </a:spcBef>
              <a:spcAft>
                <a:spcPts val="0"/>
              </a:spcAft>
              <a:buFont typeface="Wingdings" panose="05000000000000000000" pitchFamily="2" charset="2"/>
              <a:buChar char="q"/>
            </a:pP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Deep learning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phương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pháp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luyện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gần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giống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với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bộ</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não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con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người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Deep learning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cung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cấp</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ảnh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đầu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vào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và</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sao</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sẽ</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tự</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trích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xuất</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đặc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trưng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mạng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nơ-ron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sau</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đó</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phân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loại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đối</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tượng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trọng</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số</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của</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được</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huấn</a:t>
            </a:r>
            <a:r>
              <a:rPr lang="en-US" sz="1600"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luyện</a:t>
            </a:r>
            <a:endParaRPr sz="1600"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7" name="Text Box 6"/>
          <p:cNvSpPr txBox="1"/>
          <p:nvPr>
            <p:custDataLst>
              <p:tags r:id="rId2"/>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 y="53073"/>
            <a:ext cx="3331029" cy="464540"/>
          </a:xfrm>
          <a:prstGeom prst="rect">
            <a:avLst/>
          </a:prstGeom>
        </p:spPr>
        <p:txBody>
          <a:bodyPr spcFirstLastPara="1" vert="horz" wrap="square" lIns="121900" tIns="121900" rIns="121900" bIns="121900" rtlCol="0" anchor="b" anchorCtr="0">
            <a:noAutofit/>
          </a:bodyPr>
          <a:lstStyle/>
          <a:p>
            <a:b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br>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Artificial Intelligence (AI)</a:t>
            </a:r>
            <a:endParaRPr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 name="Google Shape;94;p13"/>
          <p:cNvSpPr txBox="1"/>
          <p:nvPr/>
        </p:nvSpPr>
        <p:spPr>
          <a:xfrm>
            <a:off x="218282" y="949876"/>
            <a:ext cx="5100168" cy="112778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endParaRPr sz="1600"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7" name="Google Shape;94;p13"/>
          <p:cNvSpPr txBox="1"/>
          <p:nvPr/>
        </p:nvSpPr>
        <p:spPr>
          <a:xfrm>
            <a:off x="175071" y="756708"/>
            <a:ext cx="6138179" cy="158255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rPr>
              <a:t>Artificial Intelligence</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là nghiên cứu cho phép máy móc bắt chước hành vi của con người bằng cách sử dụng các thuật toán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nhằm</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tạo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ra</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Tạo ra cỗ máy có khả năng suy nghĩ như con người</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9" name="Google Shape;94;p13"/>
          <p:cNvSpPr txBox="1"/>
          <p:nvPr/>
        </p:nvSpPr>
        <p:spPr>
          <a:xfrm>
            <a:off x="175071" y="2270824"/>
            <a:ext cx="6138178" cy="143816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M</a:t>
            </a:r>
            <a:r>
              <a:rPr lang="en-US" alt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achine </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L</a:t>
            </a:r>
            <a:r>
              <a:rPr lang="en-US" alt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earning</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là một nghiên cứu cho phép máy móc tự động học hỏi, cải thiện kinh nghiệm mà không cần lập trình rõ </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ràng.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Với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làm</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cho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máy</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móc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học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tập</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thông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qua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dữ</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liệu</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chúng</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giải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quyết</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các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vấn</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đề</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7173" name="Picture 5" descr="An overview of deep learning for image processing - Christian Garbin's  personal 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96433" y="733425"/>
            <a:ext cx="4876800" cy="539115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94;p13"/>
          <p:cNvSpPr txBox="1"/>
          <p:nvPr/>
        </p:nvSpPr>
        <p:spPr>
          <a:xfrm>
            <a:off x="175071" y="4067394"/>
            <a:ext cx="6138178" cy="1438168"/>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D</a:t>
            </a:r>
            <a:r>
              <a:rPr lang="en-US" alt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eep </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L</a:t>
            </a:r>
            <a:r>
              <a:rPr lang="en-US" alt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earning</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là nghiên cứu sử dụng mạng lưới thần kinh nhân tạo giống như não người để bắt chước chức năng của con  người</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Mục</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đích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tạo</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ra</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mô</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hình</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có</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a:t>
            </a:r>
            <a:r>
              <a:rPr lang="en-US" sz="1600" b="1" dirty="0" err="1">
                <a:solidFill>
                  <a:srgbClr val="002060"/>
                </a:solidFill>
                <a:latin typeface="Lato" panose="020F0502020204030203" pitchFamily="34" charset="0"/>
                <a:ea typeface="Lato" panose="020F0502020204030203" pitchFamily="34" charset="0"/>
                <a:cs typeface="Lato" panose="020F0502020204030203" pitchFamily="34" charset="0"/>
                <a:sym typeface="Lato"/>
              </a:rPr>
              <a:t>thể</a:t>
            </a:r>
            <a:r>
              <a:rPr lang="en-US"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 b</a:t>
            </a:r>
            <a:r>
              <a:rPr lang="vi-VN"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rPr>
              <a:t>ắt chước cách bộ não con người hoạt động để xử lý dữ liệu, tạo ra các mẫu sử dụng cho việc đưa ra quyết định</a:t>
            </a:r>
            <a:endParaRPr sz="1600" b="1" dirty="0">
              <a:solidFill>
                <a:srgbClr val="00206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6" name="Text Box 5"/>
          <p:cNvSpPr txBox="1"/>
          <p:nvPr>
            <p:custDataLst>
              <p:tags r:id="rId2"/>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Phương pháp phân vùng ảnh (semantic segmentation)</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pic>
        <p:nvPicPr>
          <p:cNvPr id="3" name="Picture 2"/>
          <p:cNvPicPr>
            <a:picLocks noChangeAspect="1"/>
          </p:cNvPicPr>
          <p:nvPr>
            <p:custDataLst>
              <p:tags r:id="rId1"/>
            </p:custDataLst>
          </p:nvPr>
        </p:nvPicPr>
        <p:blipFill>
          <a:blip r:embed="rId2"/>
          <a:stretch>
            <a:fillRect/>
          </a:stretch>
        </p:blipFill>
        <p:spPr>
          <a:xfrm>
            <a:off x="6681470" y="1651635"/>
            <a:ext cx="5357495" cy="3568700"/>
          </a:xfrm>
          <a:prstGeom prst="rect">
            <a:avLst/>
          </a:prstGeom>
          <a:effectLst>
            <a:softEdge rad="31750"/>
          </a:effectLst>
        </p:spPr>
      </p:pic>
      <p:sp>
        <p:nvSpPr>
          <p:cNvPr id="4" name="Text Box 3"/>
          <p:cNvSpPr txBox="1"/>
          <p:nvPr/>
        </p:nvSpPr>
        <p:spPr>
          <a:xfrm>
            <a:off x="177800" y="517843"/>
            <a:ext cx="5080000" cy="1568450"/>
          </a:xfrm>
          <a:prstGeom prst="rect">
            <a:avLst/>
          </a:prstGeom>
        </p:spPr>
        <p:txBody>
          <a:bodyPr>
            <a:spAutoFit/>
          </a:bodyPr>
          <a:p>
            <a:r>
              <a:rPr sz="1600" b="1">
                <a:ln/>
                <a:solidFill>
                  <a:schemeClr val="accent1"/>
                </a:solidFill>
                <a:effectLst>
                  <a:outerShdw blurRad="38100" dist="25400" dir="5400000" algn="ctr" rotWithShape="0">
                    <a:srgbClr val="6E747A">
                      <a:alpha val="43000"/>
                    </a:srgbClr>
                  </a:outerShdw>
                </a:effectLst>
              </a:rPr>
              <a:t>Tầm Quan Trọng của Phân Đoạn Hình Ảnh</a:t>
            </a:r>
            <a:endParaRPr sz="1600"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Nhiệm vụ quan trọng trong thị giác máy tính và xử lý hình ảnh.</a:t>
            </a:r>
            <a:endParaRPr sz="16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Ứng dụng đa dạng:</a:t>
            </a:r>
            <a:r>
              <a:rPr lang="en-US" sz="1600">
                <a:ln/>
                <a:solidFill>
                  <a:schemeClr val="tx1"/>
                </a:solidFill>
                <a:effectLst>
                  <a:outerShdw blurRad="38100" dist="19050" dir="2700000" algn="tl" rotWithShape="0">
                    <a:schemeClr val="dk1">
                      <a:alpha val="40000"/>
                    </a:schemeClr>
                  </a:outerShdw>
                </a:effectLst>
              </a:rPr>
              <a:t> h</a:t>
            </a:r>
            <a:r>
              <a:rPr sz="1600">
                <a:ln/>
                <a:solidFill>
                  <a:schemeClr val="tx1"/>
                </a:solidFill>
                <a:effectLst>
                  <a:outerShdw blurRad="38100" dist="19050" dir="2700000" algn="tl" rotWithShape="0">
                    <a:schemeClr val="dk1">
                      <a:alpha val="40000"/>
                    </a:schemeClr>
                  </a:outerShdw>
                </a:effectLst>
              </a:rPr>
              <a:t>iểu cảnh</a:t>
            </a:r>
            <a:r>
              <a:rPr lang="en-US" sz="1600">
                <a:ln/>
                <a:solidFill>
                  <a:schemeClr val="tx1"/>
                </a:solidFill>
                <a:effectLst>
                  <a:outerShdw blurRad="38100" dist="19050" dir="2700000" algn="tl" rotWithShape="0">
                    <a:schemeClr val="dk1">
                      <a:alpha val="40000"/>
                    </a:schemeClr>
                  </a:outerShdw>
                </a:effectLst>
              </a:rPr>
              <a:t>, p</a:t>
            </a:r>
            <a:r>
              <a:rPr sz="1600">
                <a:ln/>
                <a:solidFill>
                  <a:schemeClr val="tx1"/>
                </a:solidFill>
                <a:effectLst>
                  <a:outerShdw blurRad="38100" dist="19050" dir="2700000" algn="tl" rotWithShape="0">
                    <a:schemeClr val="dk1">
                      <a:alpha val="40000"/>
                    </a:schemeClr>
                  </a:outerShdw>
                </a:effectLst>
              </a:rPr>
              <a:t>hân tích hình ảnh y tế</a:t>
            </a:r>
            <a:r>
              <a:rPr lang="en-US" sz="1600">
                <a:ln/>
                <a:solidFill>
                  <a:schemeClr val="tx1"/>
                </a:solidFill>
                <a:effectLst>
                  <a:outerShdw blurRad="38100" dist="19050" dir="2700000" algn="tl" rotWithShape="0">
                    <a:schemeClr val="dk1">
                      <a:alpha val="40000"/>
                    </a:schemeClr>
                  </a:outerShdw>
                </a:effectLst>
              </a:rPr>
              <a:t>, n</a:t>
            </a:r>
            <a:r>
              <a:rPr sz="1600">
                <a:ln/>
                <a:solidFill>
                  <a:schemeClr val="tx1"/>
                </a:solidFill>
                <a:effectLst>
                  <a:outerShdw blurRad="38100" dist="19050" dir="2700000" algn="tl" rotWithShape="0">
                    <a:schemeClr val="dk1">
                      <a:alpha val="40000"/>
                    </a:schemeClr>
                  </a:outerShdw>
                </a:effectLst>
              </a:rPr>
              <a:t>hận thức robot</a:t>
            </a:r>
            <a:r>
              <a:rPr lang="en-US" sz="1600">
                <a:ln/>
                <a:solidFill>
                  <a:schemeClr val="tx1"/>
                </a:solidFill>
                <a:effectLst>
                  <a:outerShdw blurRad="38100" dist="19050" dir="2700000" algn="tl" rotWithShape="0">
                    <a:schemeClr val="dk1">
                      <a:alpha val="40000"/>
                    </a:schemeClr>
                  </a:outerShdw>
                </a:effectLst>
              </a:rPr>
              <a:t>, g</a:t>
            </a:r>
            <a:r>
              <a:rPr sz="1600">
                <a:ln/>
                <a:solidFill>
                  <a:schemeClr val="tx1"/>
                </a:solidFill>
                <a:effectLst>
                  <a:outerShdw blurRad="38100" dist="19050" dir="2700000" algn="tl" rotWithShape="0">
                    <a:schemeClr val="dk1">
                      <a:alpha val="40000"/>
                    </a:schemeClr>
                  </a:outerShdw>
                </a:effectLst>
              </a:rPr>
              <a:t>iám sát video</a:t>
            </a:r>
            <a:r>
              <a:rPr lang="en-US" sz="1600">
                <a:ln/>
                <a:solidFill>
                  <a:schemeClr val="tx1"/>
                </a:solidFill>
                <a:effectLst>
                  <a:outerShdw blurRad="38100" dist="19050" dir="2700000" algn="tl" rotWithShape="0">
                    <a:schemeClr val="dk1">
                      <a:alpha val="40000"/>
                    </a:schemeClr>
                  </a:outerShdw>
                </a:effectLst>
              </a:rPr>
              <a:t>, t</a:t>
            </a:r>
            <a:r>
              <a:rPr sz="1600">
                <a:ln/>
                <a:solidFill>
                  <a:schemeClr val="tx1"/>
                </a:solidFill>
                <a:effectLst>
                  <a:outerShdw blurRad="38100" dist="19050" dir="2700000" algn="tl" rotWithShape="0">
                    <a:schemeClr val="dk1">
                      <a:alpha val="40000"/>
                    </a:schemeClr>
                  </a:outerShdw>
                </a:effectLst>
              </a:rPr>
              <a:t>hực tế tăng cường</a:t>
            </a:r>
            <a:r>
              <a:rPr lang="en-US" sz="1600">
                <a:ln/>
                <a:solidFill>
                  <a:schemeClr val="tx1"/>
                </a:solidFill>
                <a:effectLst>
                  <a:outerShdw blurRad="38100" dist="19050" dir="2700000" algn="tl" rotWithShape="0">
                    <a:schemeClr val="dk1">
                      <a:alpha val="40000"/>
                    </a:schemeClr>
                  </a:outerShdw>
                </a:effectLst>
              </a:rPr>
              <a:t>, n</a:t>
            </a:r>
            <a:r>
              <a:rPr sz="1600">
                <a:ln/>
                <a:solidFill>
                  <a:schemeClr val="tx1"/>
                </a:solidFill>
                <a:effectLst>
                  <a:outerShdw blurRad="38100" dist="19050" dir="2700000" algn="tl" rotWithShape="0">
                    <a:schemeClr val="dk1">
                      <a:alpha val="40000"/>
                    </a:schemeClr>
                  </a:outerShdw>
                </a:effectLst>
              </a:rPr>
              <a:t>én hình ảnh.</a:t>
            </a:r>
            <a:endParaRPr sz="1600">
              <a:ln/>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177800" y="2314258"/>
            <a:ext cx="5080000" cy="1010285"/>
          </a:xfrm>
          <a:prstGeom prst="rect">
            <a:avLst/>
          </a:prstGeom>
        </p:spPr>
        <p:txBody>
          <a:bodyPr>
            <a:spAutoFit/>
          </a:bodyPr>
          <a:p>
            <a:pPr>
              <a:spcAft>
                <a:spcPct val="60000"/>
              </a:spcAft>
            </a:pPr>
            <a:r>
              <a:rPr sz="1600" b="1">
                <a:ln/>
                <a:solidFill>
                  <a:schemeClr val="accent1"/>
                </a:solidFill>
                <a:effectLst>
                  <a:outerShdw blurRad="38100" dist="25400" dir="5400000" algn="ctr" rotWithShape="0">
                    <a:srgbClr val="6E747A">
                      <a:alpha val="43000"/>
                    </a:srgbClr>
                  </a:outerShdw>
                </a:effectLst>
              </a:rPr>
              <a:t>Mục Tiêu của Phân Đoạn Hình Ảnh</a:t>
            </a:r>
            <a:endParaRPr sz="1600" b="1">
              <a:ln/>
              <a:solidFill>
                <a:schemeClr val="accent1"/>
              </a:solidFill>
              <a:effectLst>
                <a:outerShdw blurRad="38100" dist="25400" dir="5400000" algn="ctr" rotWithShape="0">
                  <a:srgbClr val="6E747A">
                    <a:alpha val="43000"/>
                  </a:srgbClr>
                </a:outerShdw>
              </a:effectLst>
            </a:endParaRPr>
          </a:p>
          <a:p>
            <a:pPr marL="285750" indent="-285750">
              <a:spcAft>
                <a:spcPct val="60000"/>
              </a:spcAft>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Đơn giản hóa hoặc thay đổi đại diện hình ảnh: Tạo ra thông tin có ý nghĩa và dễ phân tích hơn.</a:t>
            </a:r>
            <a:endParaRPr sz="1600">
              <a:ln/>
              <a:solidFill>
                <a:schemeClr val="tx1"/>
              </a:solidFill>
              <a:effectLst>
                <a:outerShdw blurRad="38100" dist="19050" dir="2700000" algn="tl" rotWithShape="0">
                  <a:schemeClr val="dk1">
                    <a:alpha val="40000"/>
                  </a:schemeClr>
                </a:outerShdw>
              </a:effectLst>
            </a:endParaRPr>
          </a:p>
        </p:txBody>
      </p:sp>
      <p:sp>
        <p:nvSpPr>
          <p:cNvPr id="8" name="Text Box 7"/>
          <p:cNvSpPr txBox="1"/>
          <p:nvPr/>
        </p:nvSpPr>
        <p:spPr>
          <a:xfrm>
            <a:off x="177800" y="3597593"/>
            <a:ext cx="5080000" cy="2601595"/>
          </a:xfrm>
          <a:prstGeom prst="rect">
            <a:avLst/>
          </a:prstGeom>
        </p:spPr>
        <p:txBody>
          <a:bodyPr>
            <a:spAutoFit/>
          </a:bodyPr>
          <a:p>
            <a:pPr>
              <a:spcAft>
                <a:spcPct val="60000"/>
              </a:spcAft>
            </a:pPr>
            <a:r>
              <a:rPr sz="1600" b="1">
                <a:ln/>
                <a:solidFill>
                  <a:schemeClr val="accent1"/>
                </a:solidFill>
                <a:effectLst>
                  <a:outerShdw blurRad="38100" dist="25400" dir="5400000" algn="ctr" rotWithShape="0">
                    <a:srgbClr val="6E747A">
                      <a:alpha val="43000"/>
                    </a:srgbClr>
                  </a:outerShdw>
                </a:effectLst>
              </a:rPr>
              <a:t>Phân Loại Phân Đoạn Hình Ảnh</a:t>
            </a:r>
            <a:endParaRPr sz="1600" b="1">
              <a:ln/>
              <a:solidFill>
                <a:schemeClr val="accent1"/>
              </a:solidFill>
              <a:effectLst>
                <a:outerShdw blurRad="38100" dist="25400" dir="5400000" algn="ctr" rotWithShape="0">
                  <a:srgbClr val="6E747A">
                    <a:alpha val="43000"/>
                  </a:srgbClr>
                </a:outerShdw>
              </a:effectLst>
            </a:endParaRPr>
          </a:p>
          <a:p>
            <a:pPr marL="285750" indent="-285750">
              <a:spcAft>
                <a:spcPct val="60000"/>
              </a:spcAft>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Phân Đoạn Ngữ Nghĩa:</a:t>
            </a:r>
            <a:r>
              <a:rPr lang="en-US" sz="1600">
                <a:ln/>
                <a:solidFill>
                  <a:schemeClr val="tx1"/>
                </a:solidFill>
                <a:effectLst>
                  <a:outerShdw blurRad="38100" dist="19050" dir="2700000" algn="tl" rotWithShape="0">
                    <a:schemeClr val="dk1">
                      <a:alpha val="40000"/>
                    </a:schemeClr>
                  </a:outerShdw>
                </a:effectLst>
              </a:rPr>
              <a:t> </a:t>
            </a:r>
            <a:r>
              <a:rPr sz="1600">
                <a:ln/>
                <a:solidFill>
                  <a:schemeClr val="tx1"/>
                </a:solidFill>
                <a:effectLst>
                  <a:outerShdw blurRad="38100" dist="19050" dir="2700000" algn="tl" rotWithShape="0">
                    <a:schemeClr val="dk1">
                      <a:alpha val="40000"/>
                    </a:schemeClr>
                  </a:outerShdw>
                </a:effectLst>
              </a:rPr>
              <a:t>Gán nhãn cho từng điểm ảnh với lớp tương ứng (ví dụ: xe hơi, cây cối, đường phố).</a:t>
            </a:r>
            <a:endParaRPr sz="1600">
              <a:ln/>
              <a:solidFill>
                <a:schemeClr val="tx1"/>
              </a:solidFill>
              <a:effectLst>
                <a:outerShdw blurRad="38100" dist="19050" dir="2700000" algn="tl" rotWithShape="0">
                  <a:schemeClr val="dk1">
                    <a:alpha val="40000"/>
                  </a:schemeClr>
                </a:outerShdw>
              </a:effectLst>
            </a:endParaRPr>
          </a:p>
          <a:p>
            <a:pPr marL="285750" indent="-285750">
              <a:spcAft>
                <a:spcPct val="60000"/>
              </a:spcAft>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Phân Đoạn Đối Tượng:</a:t>
            </a:r>
            <a:r>
              <a:rPr lang="en-US" sz="1600">
                <a:ln/>
                <a:solidFill>
                  <a:schemeClr val="tx1"/>
                </a:solidFill>
                <a:effectLst>
                  <a:outerShdw blurRad="38100" dist="19050" dir="2700000" algn="tl" rotWithShape="0">
                    <a:schemeClr val="dk1">
                      <a:alpha val="40000"/>
                    </a:schemeClr>
                  </a:outerShdw>
                </a:effectLst>
              </a:rPr>
              <a:t> </a:t>
            </a:r>
            <a:r>
              <a:rPr sz="1600">
                <a:ln/>
                <a:solidFill>
                  <a:schemeClr val="tx1"/>
                </a:solidFill>
                <a:effectLst>
                  <a:outerShdw blurRad="38100" dist="19050" dir="2700000" algn="tl" rotWithShape="0">
                    <a:schemeClr val="dk1">
                      <a:alpha val="40000"/>
                    </a:schemeClr>
                  </a:outerShdw>
                </a:effectLst>
              </a:rPr>
              <a:t>Xác định các đối tượng riêng lẻ trong hình ảnh.</a:t>
            </a:r>
            <a:endParaRPr sz="1600">
              <a:ln/>
              <a:solidFill>
                <a:schemeClr val="tx1"/>
              </a:solidFill>
              <a:effectLst>
                <a:outerShdw blurRad="38100" dist="19050" dir="2700000" algn="tl" rotWithShape="0">
                  <a:schemeClr val="dk1">
                    <a:alpha val="40000"/>
                  </a:schemeClr>
                </a:outerShdw>
              </a:effectLst>
            </a:endParaRPr>
          </a:p>
          <a:p>
            <a:pPr marL="285750" indent="-285750">
              <a:spcAft>
                <a:spcPct val="60000"/>
              </a:spcAft>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Phân Đoạn Tổng Hợp:</a:t>
            </a:r>
            <a:r>
              <a:rPr lang="en-US" sz="1600">
                <a:ln/>
                <a:solidFill>
                  <a:schemeClr val="tx1"/>
                </a:solidFill>
                <a:effectLst>
                  <a:outerShdw blurRad="38100" dist="19050" dir="2700000" algn="tl" rotWithShape="0">
                    <a:schemeClr val="dk1">
                      <a:alpha val="40000"/>
                    </a:schemeClr>
                  </a:outerShdw>
                </a:effectLst>
              </a:rPr>
              <a:t> </a:t>
            </a:r>
            <a:r>
              <a:rPr sz="1600">
                <a:ln/>
                <a:solidFill>
                  <a:schemeClr val="tx1"/>
                </a:solidFill>
                <a:effectLst>
                  <a:outerShdw blurRad="38100" dist="19050" dir="2700000" algn="tl" rotWithShape="0">
                    <a:schemeClr val="dk1">
                      <a:alpha val="40000"/>
                    </a:schemeClr>
                  </a:outerShdw>
                </a:effectLst>
              </a:rPr>
              <a:t>Kết hợp phân đoạn ngữ nghĩa và phân đoạn đối tượng, cung cấp hiểu biết toàn diện về cảnh.</a:t>
            </a:r>
            <a:endParaRPr sz="1600">
              <a:ln/>
              <a:solidFill>
                <a:schemeClr val="tx1"/>
              </a:solidFill>
              <a:effectLst>
                <a:outerShdw blurRad="38100" dist="19050" dir="2700000" algn="tl" rotWithShape="0">
                  <a:schemeClr val="dk1">
                    <a:alpha val="40000"/>
                  </a:schemeClr>
                </a:outerShdw>
              </a:effectLst>
            </a:endParaRPr>
          </a:p>
        </p:txBody>
      </p:sp>
      <p:sp>
        <p:nvSpPr>
          <p:cNvPr id="11" name="Text Box 10"/>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tín hiệu 5G NR và LTE</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pic>
        <p:nvPicPr>
          <p:cNvPr id="2" name="Picture 1"/>
          <p:cNvPicPr>
            <a:picLocks noChangeAspect="1"/>
          </p:cNvPicPr>
          <p:nvPr>
            <p:custDataLst>
              <p:tags r:id="rId1"/>
            </p:custDataLst>
          </p:nvPr>
        </p:nvPicPr>
        <p:blipFill>
          <a:blip r:embed="rId2"/>
          <a:stretch>
            <a:fillRect/>
          </a:stretch>
        </p:blipFill>
        <p:spPr>
          <a:xfrm>
            <a:off x="3559175" y="4466590"/>
            <a:ext cx="1535430" cy="153543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5503545" y="4466590"/>
            <a:ext cx="1535430" cy="1535430"/>
          </a:xfrm>
          <a:prstGeom prst="rect">
            <a:avLst/>
          </a:prstGeom>
        </p:spPr>
      </p:pic>
      <p:pic>
        <p:nvPicPr>
          <p:cNvPr id="9" name="Picture 8"/>
          <p:cNvPicPr>
            <a:picLocks noChangeAspect="1"/>
          </p:cNvPicPr>
          <p:nvPr>
            <p:custDataLst>
              <p:tags r:id="rId5"/>
            </p:custDataLst>
          </p:nvPr>
        </p:nvPicPr>
        <p:blipFill>
          <a:blip r:embed="rId6"/>
          <a:stretch>
            <a:fillRect/>
          </a:stretch>
        </p:blipFill>
        <p:spPr>
          <a:xfrm>
            <a:off x="7406005" y="4466590"/>
            <a:ext cx="1535430" cy="1535430"/>
          </a:xfrm>
          <a:prstGeom prst="rect">
            <a:avLst/>
          </a:prstGeom>
        </p:spPr>
      </p:pic>
      <p:sp>
        <p:nvSpPr>
          <p:cNvPr id="11" name="Text Box 10"/>
          <p:cNvSpPr txBox="1"/>
          <p:nvPr/>
        </p:nvSpPr>
        <p:spPr>
          <a:xfrm>
            <a:off x="4105275" y="6130290"/>
            <a:ext cx="605155" cy="398780"/>
          </a:xfrm>
          <a:prstGeom prst="rect">
            <a:avLst/>
          </a:prstGeom>
          <a:noFill/>
        </p:spPr>
        <p:txBody>
          <a:bodyPr wrap="square" rtlCol="0">
            <a:spAutoFit/>
            <a:scene3d>
              <a:camera prst="orthographicFront"/>
              <a:lightRig rig="threePt" dir="t"/>
            </a:scene3d>
          </a:bodyPr>
          <a:p>
            <a:r>
              <a:rPr lang="en-US" sz="2000" b="1">
                <a:ln/>
                <a:solidFill>
                  <a:schemeClr val="accent1"/>
                </a:solidFill>
                <a:effectLst>
                  <a:outerShdw blurRad="38100" dist="25400" dir="5400000" algn="ctr" rotWithShape="0">
                    <a:srgbClr val="6E747A">
                      <a:alpha val="43000"/>
                    </a:srgbClr>
                  </a:outerShdw>
                </a:effectLst>
              </a:rPr>
              <a:t>LTE</a:t>
            </a:r>
            <a:endParaRPr lang="en-US" sz="2000" b="1">
              <a:ln/>
              <a:solidFill>
                <a:schemeClr val="accent1"/>
              </a:solidFill>
              <a:effectLst>
                <a:outerShdw blurRad="38100" dist="25400" dir="5400000" algn="ctr" rotWithShape="0">
                  <a:srgbClr val="6E747A">
                    <a:alpha val="43000"/>
                  </a:srgbClr>
                </a:outerShdw>
              </a:effectLst>
            </a:endParaRPr>
          </a:p>
        </p:txBody>
      </p:sp>
      <p:sp>
        <p:nvSpPr>
          <p:cNvPr id="12" name="Text Box 11"/>
          <p:cNvSpPr txBox="1"/>
          <p:nvPr>
            <p:custDataLst>
              <p:tags r:id="rId7"/>
            </p:custDataLst>
          </p:nvPr>
        </p:nvSpPr>
        <p:spPr>
          <a:xfrm>
            <a:off x="5876925" y="6130290"/>
            <a:ext cx="920115" cy="398780"/>
          </a:xfrm>
          <a:prstGeom prst="rect">
            <a:avLst/>
          </a:prstGeom>
          <a:noFill/>
        </p:spPr>
        <p:txBody>
          <a:bodyPr wrap="square" rtlCol="0">
            <a:spAutoFit/>
            <a:scene3d>
              <a:camera prst="orthographicFront"/>
              <a:lightRig rig="threePt" dir="t"/>
            </a:scene3d>
          </a:bodyPr>
          <a:p>
            <a:r>
              <a:rPr lang="en-US" sz="2000" b="1">
                <a:solidFill>
                  <a:schemeClr val="accent1"/>
                </a:solidFill>
                <a:effectLst>
                  <a:outerShdw blurRad="38100" dist="25400" dir="5400000" algn="ctr" rotWithShape="0">
                    <a:srgbClr val="6E747A">
                      <a:alpha val="43000"/>
                    </a:srgbClr>
                  </a:outerShdw>
                </a:effectLst>
              </a:rPr>
              <a:t>5G NR</a:t>
            </a:r>
            <a:endParaRPr lang="en-US" sz="20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custDataLst>
              <p:tags r:id="rId8"/>
            </p:custDataLst>
          </p:nvPr>
        </p:nvSpPr>
        <p:spPr>
          <a:xfrm>
            <a:off x="7713345" y="6130290"/>
            <a:ext cx="1227455" cy="398780"/>
          </a:xfrm>
          <a:prstGeom prst="rect">
            <a:avLst/>
          </a:prstGeom>
          <a:noFill/>
        </p:spPr>
        <p:txBody>
          <a:bodyPr wrap="square" rtlCol="0">
            <a:spAutoFit/>
            <a:scene3d>
              <a:camera prst="orthographicFront"/>
              <a:lightRig rig="threePt" dir="t"/>
            </a:scene3d>
          </a:bodyPr>
          <a:p>
            <a:r>
              <a:rPr lang="en-US" sz="2000" b="1">
                <a:solidFill>
                  <a:schemeClr val="accent1"/>
                </a:solidFill>
                <a:effectLst>
                  <a:outerShdw blurRad="38100" dist="25400" dir="5400000" algn="ctr" rotWithShape="0">
                    <a:srgbClr val="6E747A">
                      <a:alpha val="43000"/>
                    </a:srgbClr>
                  </a:outerShdw>
                </a:effectLst>
              </a:rPr>
              <a:t>LTE &amp; 5G</a:t>
            </a:r>
            <a:endParaRPr lang="en-US" sz="2000" b="1">
              <a:solidFill>
                <a:schemeClr val="accent1"/>
              </a:solidFill>
              <a:effectLst>
                <a:outerShdw blurRad="38100" dist="25400" dir="5400000" algn="ctr" rotWithShape="0">
                  <a:srgbClr val="6E747A">
                    <a:alpha val="43000"/>
                  </a:srgbClr>
                </a:outerShdw>
              </a:effectLst>
            </a:endParaRPr>
          </a:p>
        </p:txBody>
      </p:sp>
      <p:pic>
        <p:nvPicPr>
          <p:cNvPr id="14" name="2384804F-3998-4D57-9195-F3826E402611-1" descr="C:/Users/huan2/AppData/Local/Temp/wpp.FVrvCvwpp"/>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5600" y="1370965"/>
            <a:ext cx="2313214" cy="226786"/>
          </a:xfrm>
          <a:prstGeom prst="rect">
            <a:avLst/>
          </a:prstGeom>
        </p:spPr>
      </p:pic>
      <p:pic>
        <p:nvPicPr>
          <p:cNvPr id="15" name="2384804F-3998-4D57-9195-F3826E402611-2" descr="wpp"/>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54855" y="1292860"/>
            <a:ext cx="3810000" cy="526852"/>
          </a:xfrm>
          <a:prstGeom prst="rect">
            <a:avLst/>
          </a:prstGeom>
        </p:spPr>
      </p:pic>
      <p:pic>
        <p:nvPicPr>
          <p:cNvPr id="17" name="2384804F-3998-4D57-9195-F3826E402611-3" descr="wpp"/>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77095" y="1127760"/>
            <a:ext cx="1859643" cy="692329"/>
          </a:xfrm>
          <a:prstGeom prst="rect">
            <a:avLst/>
          </a:prstGeom>
        </p:spPr>
      </p:pic>
      <p:sp>
        <p:nvSpPr>
          <p:cNvPr id="18" name="Text Box 17"/>
          <p:cNvSpPr txBox="1"/>
          <p:nvPr/>
        </p:nvSpPr>
        <p:spPr>
          <a:xfrm>
            <a:off x="150495" y="801370"/>
            <a:ext cx="4064000" cy="398780"/>
          </a:xfrm>
          <a:prstGeom prst="rect">
            <a:avLst/>
          </a:prstGeom>
          <a:noFill/>
        </p:spPr>
        <p:txBody>
          <a:bodyPr wrap="square" rtlCol="0">
            <a:spAutoFit/>
          </a:bodyPr>
          <a:p>
            <a:r>
              <a:rPr lang="en-US" sz="2000">
                <a:ln/>
                <a:solidFill>
                  <a:schemeClr val="accent1"/>
                </a:solidFill>
                <a:effectLst>
                  <a:outerShdw blurRad="38100" dist="25400" dir="5400000" algn="ctr" rotWithShape="0">
                    <a:srgbClr val="6E747A">
                      <a:alpha val="43000"/>
                    </a:srgbClr>
                  </a:outerShdw>
                </a:effectLst>
              </a:rPr>
              <a:t>Mô hình tín hiệu tại miền thời gian</a:t>
            </a:r>
            <a:endParaRPr lang="en-US" sz="2000">
              <a:ln/>
              <a:solidFill>
                <a:schemeClr val="accent1"/>
              </a:solidFill>
              <a:effectLst>
                <a:outerShdw blurRad="38100" dist="25400" dir="5400000" algn="ctr" rotWithShape="0">
                  <a:srgbClr val="6E747A">
                    <a:alpha val="43000"/>
                  </a:srgbClr>
                </a:outerShdw>
              </a:effectLst>
            </a:endParaRPr>
          </a:p>
        </p:txBody>
      </p:sp>
      <p:sp>
        <p:nvSpPr>
          <p:cNvPr id="19" name="Text Box 18"/>
          <p:cNvSpPr txBox="1"/>
          <p:nvPr>
            <p:custDataLst>
              <p:tags r:id="rId15"/>
            </p:custDataLst>
          </p:nvPr>
        </p:nvSpPr>
        <p:spPr>
          <a:xfrm>
            <a:off x="4285615" y="801370"/>
            <a:ext cx="406400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Mô hình tín hiệu tại miền tần số</a:t>
            </a:r>
            <a:endParaRPr lang="en-US" sz="2000">
              <a:solidFill>
                <a:schemeClr val="accent1"/>
              </a:solidFill>
              <a:effectLst>
                <a:outerShdw blurRad="38100" dist="25400" dir="5400000" algn="ctr" rotWithShape="0">
                  <a:srgbClr val="6E747A">
                    <a:alpha val="43000"/>
                  </a:srgbClr>
                </a:outerShdw>
              </a:effectLst>
            </a:endParaRPr>
          </a:p>
        </p:txBody>
      </p:sp>
      <p:sp>
        <p:nvSpPr>
          <p:cNvPr id="20" name="Text Box 19"/>
          <p:cNvSpPr txBox="1"/>
          <p:nvPr>
            <p:custDataLst>
              <p:tags r:id="rId16"/>
            </p:custDataLst>
          </p:nvPr>
        </p:nvSpPr>
        <p:spPr>
          <a:xfrm>
            <a:off x="8941435" y="801370"/>
            <a:ext cx="3321685"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Biễu diễn năng lượng tín hiệu</a:t>
            </a:r>
            <a:endParaRPr lang="en-US" sz="2000">
              <a:solidFill>
                <a:schemeClr val="accent1"/>
              </a:solidFill>
              <a:effectLst>
                <a:outerShdw blurRad="38100" dist="25400" dir="5400000" algn="ctr" rotWithShape="0">
                  <a:srgbClr val="6E747A">
                    <a:alpha val="43000"/>
                  </a:srgbClr>
                </a:outerShdw>
              </a:effectLst>
            </a:endParaRPr>
          </a:p>
        </p:txBody>
      </p:sp>
      <p:sp>
        <p:nvSpPr>
          <p:cNvPr id="21" name="Text Box 20"/>
          <p:cNvSpPr txBox="1"/>
          <p:nvPr/>
        </p:nvSpPr>
        <p:spPr>
          <a:xfrm>
            <a:off x="290830" y="2052955"/>
            <a:ext cx="4064000" cy="1476375"/>
          </a:xfrm>
          <a:prstGeom prst="rect">
            <a:avLst/>
          </a:prstGeom>
          <a:noFill/>
        </p:spPr>
        <p:txBody>
          <a:bodyPr wrap="square" rtlCol="0">
            <a:spAutoFit/>
          </a:bodyPr>
          <a:p>
            <a:pPr marL="285750" indent="-285750">
              <a:buFont typeface="Arial" panose="020B0604020202020204" pitchFamily="34" charset="0"/>
              <a:buChar char="•"/>
            </a:pPr>
            <a:r>
              <a:rPr lang="en-US"/>
              <a:t>y(t) biểu thị cho tín hiệu RX</a:t>
            </a:r>
            <a:endParaRPr lang="en-US"/>
          </a:p>
          <a:p>
            <a:pPr marL="285750" indent="-285750">
              <a:buFont typeface="Arial" panose="020B0604020202020204" pitchFamily="34" charset="0"/>
              <a:buChar char="•"/>
            </a:pPr>
            <a:r>
              <a:rPr lang="en-US"/>
              <a:t>x(t) là tín hiệu được truyền đi TX</a:t>
            </a:r>
            <a:endParaRPr lang="en-US"/>
          </a:p>
          <a:p>
            <a:pPr marL="285750" indent="-285750">
              <a:buFont typeface="Arial" panose="020B0604020202020204" pitchFamily="34" charset="0"/>
              <a:buChar char="•"/>
            </a:pPr>
            <a:r>
              <a:rPr lang="en-US"/>
              <a:t>h(t) đại diện cho đáp ứng kênh </a:t>
            </a:r>
            <a:endParaRPr lang="en-US"/>
          </a:p>
          <a:p>
            <a:pPr marL="285750" indent="-285750">
              <a:buFont typeface="Arial" panose="020B0604020202020204" pitchFamily="34" charset="0"/>
              <a:buChar char="•"/>
            </a:pPr>
            <a:r>
              <a:rPr lang="en-US"/>
              <a:t>n(t) biểu thị cho nhiễu (AWGN - Additive white Gaussian noise)</a:t>
            </a:r>
            <a:endParaRPr lang="en-US"/>
          </a:p>
        </p:txBody>
      </p:sp>
      <p:sp>
        <p:nvSpPr>
          <p:cNvPr id="22" name="Text Box 21"/>
          <p:cNvSpPr txBox="1"/>
          <p:nvPr/>
        </p:nvSpPr>
        <p:spPr>
          <a:xfrm>
            <a:off x="4451985" y="2052955"/>
            <a:ext cx="4064000" cy="1753235"/>
          </a:xfrm>
          <a:prstGeom prst="rect">
            <a:avLst/>
          </a:prstGeom>
          <a:noFill/>
        </p:spPr>
        <p:txBody>
          <a:bodyPr wrap="square" rtlCol="0">
            <a:spAutoFit/>
          </a:bodyPr>
          <a:p>
            <a:pPr marL="285750" indent="-285750">
              <a:buFont typeface="Arial" panose="020B0604020202020204" pitchFamily="34" charset="0"/>
              <a:buChar char="•"/>
            </a:pPr>
            <a:r>
              <a:rPr lang="en-US"/>
              <a:t>Y(τ, w) biểu diễn giản đồ phổ của tín hiệu RX tại tần số f và thời gian t</a:t>
            </a:r>
            <a:endParaRPr lang="en-US"/>
          </a:p>
          <a:p>
            <a:pPr marL="285750" indent="-285750">
              <a:buFont typeface="Arial" panose="020B0604020202020204" pitchFamily="34" charset="0"/>
              <a:buChar char="•"/>
            </a:pPr>
            <a:r>
              <a:rPr lang="en-US"/>
              <a:t>y(t) là tín hiệu RX đầu vào</a:t>
            </a:r>
            <a:endParaRPr lang="en-US"/>
          </a:p>
          <a:p>
            <a:pPr marL="285750" indent="-285750">
              <a:buFont typeface="Arial" panose="020B0604020202020204" pitchFamily="34" charset="0"/>
              <a:buChar char="•"/>
            </a:pPr>
            <a:r>
              <a:rPr lang="en-US"/>
              <a:t>w(t − τ) biểu thị hàm cửa sổ được sử dụng để phân đoạn tín hiệu thành các khung ngắn</a:t>
            </a:r>
            <a:endParaRPr lang="en-US"/>
          </a:p>
        </p:txBody>
      </p:sp>
      <p:sp>
        <p:nvSpPr>
          <p:cNvPr id="23" name="Text Box 22"/>
          <p:cNvSpPr txBox="1"/>
          <p:nvPr/>
        </p:nvSpPr>
        <p:spPr>
          <a:xfrm>
            <a:off x="9429750" y="2118360"/>
            <a:ext cx="2548255" cy="1198880"/>
          </a:xfrm>
          <a:prstGeom prst="rect">
            <a:avLst/>
          </a:prstGeom>
          <a:noFill/>
        </p:spPr>
        <p:txBody>
          <a:bodyPr wrap="square" rtlCol="0">
            <a:spAutoFit/>
          </a:bodyPr>
          <a:p>
            <a:pPr marL="285750" indent="-285750">
              <a:buFont typeface="Arial" panose="020B0604020202020204" pitchFamily="34" charset="0"/>
              <a:buChar char="•"/>
            </a:pPr>
            <a:r>
              <a:rPr lang="en-US"/>
              <a:t>E biễu diễn cho năng lượng tín hiệu được khảo sát trong dãi tần số nhất định</a:t>
            </a:r>
            <a:endParaRPr lang="en-US"/>
          </a:p>
        </p:txBody>
      </p:sp>
      <p:sp>
        <p:nvSpPr>
          <p:cNvPr id="24" name="Text Box 23"/>
          <p:cNvSpPr txBox="1"/>
          <p:nvPr>
            <p:custDataLst>
              <p:tags r:id="rId17"/>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1056640" y="3627503"/>
            <a:ext cx="10363200" cy="1546400"/>
          </a:xfrm>
          <a:prstGeom prst="rect">
            <a:avLst/>
          </a:prstGeom>
        </p:spPr>
        <p:txBody>
          <a:bodyPr spcFirstLastPara="1" vert="horz" wrap="square" lIns="121900" tIns="121900" rIns="121900" bIns="121900" rtlCol="0" anchor="b" anchorCtr="0">
            <a:noAutofit/>
          </a:bodyPr>
          <a:lstStyle/>
          <a:p>
            <a:r>
              <a:rPr lang="en-US" altLang="en-GB" b="1" dirty="0">
                <a:solidFill>
                  <a:schemeClr val="accent2"/>
                </a:solidFill>
              </a:rPr>
              <a:t>3</a:t>
            </a:r>
            <a:r>
              <a:rPr lang="en-GB" b="1" dirty="0">
                <a:solidFill>
                  <a:schemeClr val="accent2"/>
                </a:solidFill>
              </a:rPr>
              <a:t>.</a:t>
            </a:r>
            <a:endParaRPr b="1" dirty="0">
              <a:solidFill>
                <a:schemeClr val="accent2"/>
              </a:solidFill>
            </a:endParaRPr>
          </a:p>
          <a:p>
            <a:r>
              <a:rPr lang="en-GB" b="1" dirty="0"/>
              <a:t>GIỚI THIỆU MẠNG HỌC</a:t>
            </a:r>
            <a:br>
              <a:rPr lang="en-GB" b="1" dirty="0"/>
            </a:br>
            <a:r>
              <a:rPr lang="en-GB" b="1" dirty="0"/>
              <a:t>SÂU ỨNG DỤNG TRONG</a:t>
            </a:r>
            <a:br>
              <a:rPr lang="en-GB" b="1" dirty="0"/>
            </a:br>
            <a:r>
              <a:rPr lang="en-GB" b="1" dirty="0"/>
              <a:t>PHÂN VÙNG ẢNH</a:t>
            </a:r>
            <a:endParaRPr lang="en-GB" b="1" dirty="0"/>
          </a:p>
        </p:txBody>
      </p:sp>
      <p:pic>
        <p:nvPicPr>
          <p:cNvPr id="4" name="Picture 2" descr="Xét Tuyển | SPKT | HCMUTE | ĐH Sư Phạm Kỹ Thuật TP.HCM"/>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846070" y="5454015"/>
            <a:ext cx="6499860" cy="1403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U-NET</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pic>
        <p:nvPicPr>
          <p:cNvPr id="4" name="Picture 3"/>
          <p:cNvPicPr>
            <a:picLocks noChangeAspect="1"/>
          </p:cNvPicPr>
          <p:nvPr>
            <p:custDataLst>
              <p:tags r:id="rId2"/>
            </p:custDataLst>
          </p:nvPr>
        </p:nvPicPr>
        <p:blipFill>
          <a:blip r:embed="rId3"/>
          <a:stretch>
            <a:fillRect/>
          </a:stretch>
        </p:blipFill>
        <p:spPr>
          <a:xfrm>
            <a:off x="7559040" y="37465"/>
            <a:ext cx="3512185" cy="6530975"/>
          </a:xfrm>
          <a:prstGeom prst="rect">
            <a:avLst/>
          </a:prstGeom>
        </p:spPr>
      </p:pic>
      <p:sp>
        <p:nvSpPr>
          <p:cNvPr id="5" name="Text Box 4"/>
          <p:cNvSpPr txBox="1"/>
          <p:nvPr/>
        </p:nvSpPr>
        <p:spPr>
          <a:xfrm>
            <a:off x="177800" y="517843"/>
            <a:ext cx="5080000" cy="1568450"/>
          </a:xfrm>
          <a:prstGeom prst="rect">
            <a:avLst/>
          </a:prstGeom>
        </p:spPr>
        <p:txBody>
          <a:bodyPr>
            <a:spAutoFit/>
          </a:bodyPr>
          <a:p>
            <a:r>
              <a:rPr sz="1600" b="1">
                <a:ln/>
                <a:solidFill>
                  <a:schemeClr val="accent1"/>
                </a:solidFill>
                <a:effectLst>
                  <a:outerShdw blurRad="38100" dist="25400" dir="5400000" algn="ctr" rotWithShape="0">
                    <a:srgbClr val="6E747A">
                      <a:alpha val="43000"/>
                    </a:srgbClr>
                  </a:outerShdw>
                </a:effectLst>
              </a:rPr>
              <a:t>Đặc Trưng của Mô Hình U-net</a:t>
            </a:r>
            <a:endParaRPr sz="1600"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Cấu trúc đối xứng hình chữ "U".</a:t>
            </a:r>
            <a:endParaRPr sz="16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Mạng nơ-ron tích chập toàn phần.</a:t>
            </a:r>
            <a:endParaRPr sz="16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sz="1600">
                <a:ln/>
                <a:solidFill>
                  <a:schemeClr val="tx1"/>
                </a:solidFill>
                <a:effectLst>
                  <a:outerShdw blurRad="38100" dist="19050" dir="2700000" algn="tl" rotWithShape="0">
                    <a:schemeClr val="dk1">
                      <a:alpha val="40000"/>
                    </a:schemeClr>
                  </a:outerShdw>
                </a:effectLst>
              </a:rPr>
              <a:t>Dựa trên mạng tích chập truyền thống, cải tiến với:</a:t>
            </a:r>
            <a:endParaRPr sz="1600">
              <a:ln/>
              <a:solidFill>
                <a:schemeClr val="tx1"/>
              </a:solidFill>
              <a:effectLst>
                <a:outerShdw blurRad="38100" dist="19050" dir="2700000" algn="tl" rotWithShape="0">
                  <a:schemeClr val="dk1">
                    <a:alpha val="40000"/>
                  </a:schemeClr>
                </a:outerShdw>
              </a:effectLst>
            </a:endParaRPr>
          </a:p>
          <a:p>
            <a:pPr marL="742950" lvl="1" indent="-285750">
              <a:buFont typeface="Wingdings" panose="05000000000000000000" charset="0"/>
              <a:buChar char="ü"/>
            </a:pPr>
            <a:r>
              <a:rPr sz="1600">
                <a:ln/>
                <a:solidFill>
                  <a:schemeClr val="tx1"/>
                </a:solidFill>
                <a:effectLst>
                  <a:outerShdw blurRad="38100" dist="19050" dir="2700000" algn="tl" rotWithShape="0">
                    <a:schemeClr val="dk1">
                      <a:alpha val="40000"/>
                    </a:schemeClr>
                  </a:outerShdw>
                </a:effectLst>
              </a:rPr>
              <a:t>Phần mã hóa: Trích xuất đặc trưng từ ảnh.</a:t>
            </a:r>
            <a:endParaRPr sz="1600">
              <a:ln/>
              <a:solidFill>
                <a:schemeClr val="tx1"/>
              </a:solidFill>
              <a:effectLst>
                <a:outerShdw blurRad="38100" dist="19050" dir="2700000" algn="tl" rotWithShape="0">
                  <a:schemeClr val="dk1">
                    <a:alpha val="40000"/>
                  </a:schemeClr>
                </a:outerShdw>
              </a:effectLst>
            </a:endParaRPr>
          </a:p>
          <a:p>
            <a:pPr marL="742950" lvl="1" indent="-285750">
              <a:buFont typeface="Wingdings" panose="05000000000000000000" charset="0"/>
              <a:buChar char="ü"/>
            </a:pPr>
            <a:r>
              <a:rPr sz="1600">
                <a:ln/>
                <a:solidFill>
                  <a:schemeClr val="tx1"/>
                </a:solidFill>
                <a:effectLst>
                  <a:outerShdw blurRad="38100" dist="19050" dir="2700000" algn="tl" rotWithShape="0">
                    <a:schemeClr val="dk1">
                      <a:alpha val="40000"/>
                    </a:schemeClr>
                  </a:outerShdw>
                </a:effectLst>
              </a:rPr>
              <a:t>Phần giải mã: Khôi phục thông tin bị mất.</a:t>
            </a:r>
            <a:endParaRPr sz="1600">
              <a:ln/>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177800" y="2212658"/>
            <a:ext cx="5080000" cy="337185"/>
          </a:xfrm>
          <a:prstGeom prst="rect">
            <a:avLst/>
          </a:prstGeom>
        </p:spPr>
        <p:txBody>
          <a:bodyPr>
            <a:spAutoFit/>
          </a:bodyPr>
          <a:p>
            <a:r>
              <a:rPr sz="1600" b="1">
                <a:ln/>
                <a:solidFill>
                  <a:schemeClr val="accent1"/>
                </a:solidFill>
                <a:effectLst>
                  <a:outerShdw blurRad="38100" dist="25400" dir="5400000" algn="ctr" rotWithShape="0">
                    <a:srgbClr val="6E747A">
                      <a:alpha val="43000"/>
                    </a:srgbClr>
                  </a:outerShdw>
                </a:effectLst>
              </a:rPr>
              <a:t>Cấu Trúc Mạng U-net</a:t>
            </a:r>
            <a:endParaRPr sz="1600" b="1">
              <a:ln/>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177800" y="2550160"/>
            <a:ext cx="2780665" cy="2061210"/>
          </a:xfrm>
          <a:prstGeom prst="rect">
            <a:avLst/>
          </a:prstGeom>
        </p:spPr>
        <p:txBody>
          <a:bodyPr wrap="square">
            <a:spAutoFit/>
          </a:bodyPr>
          <a:p>
            <a:r>
              <a:rPr sz="1600" b="1">
                <a:ln/>
                <a:solidFill>
                  <a:schemeClr val="tx1"/>
                </a:solidFill>
                <a:effectLst>
                  <a:outerShdw blurRad="38100" dist="19050" dir="2700000" algn="tl" rotWithShape="0">
                    <a:schemeClr val="dk1">
                      <a:alpha val="40000"/>
                    </a:schemeClr>
                  </a:outerShdw>
                </a:effectLst>
              </a:rPr>
              <a:t>Phần mã hóa</a:t>
            </a:r>
            <a:endParaRPr sz="1600" b="1">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v"/>
            </a:pPr>
            <a:r>
              <a:rPr sz="1600">
                <a:ln/>
                <a:solidFill>
                  <a:schemeClr val="tx1"/>
                </a:solidFill>
                <a:effectLst>
                  <a:outerShdw blurRad="38100" dist="19050" dir="2700000" algn="tl" rotWithShape="0">
                    <a:schemeClr val="dk1">
                      <a:alpha val="40000"/>
                    </a:schemeClr>
                  </a:outerShdw>
                </a:effectLst>
              </a:rPr>
              <a:t>Lớp tích chập (cửa sổ trượt 3×3).</a:t>
            </a:r>
            <a:endParaRPr sz="16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v"/>
            </a:pPr>
            <a:r>
              <a:rPr sz="1600">
                <a:ln/>
                <a:solidFill>
                  <a:schemeClr val="tx1"/>
                </a:solidFill>
                <a:effectLst>
                  <a:outerShdw blurRad="38100" dist="19050" dir="2700000" algn="tl" rotWithShape="0">
                    <a:schemeClr val="dk1">
                      <a:alpha val="40000"/>
                    </a:schemeClr>
                  </a:outerShdw>
                </a:effectLst>
              </a:rPr>
              <a:t>Lớp tổng hợp tối đa (cửa sổ trượt 2×2).</a:t>
            </a:r>
            <a:endParaRPr sz="16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v"/>
            </a:pPr>
            <a:r>
              <a:rPr sz="1600">
                <a:ln/>
                <a:solidFill>
                  <a:schemeClr val="tx1"/>
                </a:solidFill>
                <a:effectLst>
                  <a:outerShdw blurRad="38100" dist="19050" dir="2700000" algn="tl" rotWithShape="0">
                    <a:schemeClr val="dk1">
                      <a:alpha val="40000"/>
                    </a:schemeClr>
                  </a:outerShdw>
                </a:effectLst>
              </a:rPr>
              <a:t>Giảm kích thước ảnh: Một nửa cả về chiều dài và chiều rộng.</a:t>
            </a:r>
            <a:endParaRPr sz="1600">
              <a:ln/>
              <a:solidFill>
                <a:schemeClr val="tx1"/>
              </a:solidFill>
              <a:effectLst>
                <a:outerShdw blurRad="38100" dist="19050" dir="2700000" algn="tl" rotWithShape="0">
                  <a:schemeClr val="dk1">
                    <a:alpha val="40000"/>
                  </a:schemeClr>
                </a:outerShdw>
              </a:effectLst>
            </a:endParaRPr>
          </a:p>
        </p:txBody>
      </p:sp>
      <p:sp>
        <p:nvSpPr>
          <p:cNvPr id="10" name="Text Box 9"/>
          <p:cNvSpPr txBox="1"/>
          <p:nvPr/>
        </p:nvSpPr>
        <p:spPr>
          <a:xfrm>
            <a:off x="3484245" y="2550160"/>
            <a:ext cx="3442335" cy="1814830"/>
          </a:xfrm>
          <a:prstGeom prst="rect">
            <a:avLst/>
          </a:prstGeom>
        </p:spPr>
        <p:txBody>
          <a:bodyPr wrap="square">
            <a:spAutoFit/>
          </a:bodyPr>
          <a:p>
            <a:r>
              <a:rPr sz="1600" b="1"/>
              <a:t>Phần giải mã</a:t>
            </a:r>
            <a:endParaRPr sz="1600" b="1"/>
          </a:p>
          <a:p>
            <a:pPr marL="285750" indent="-285750">
              <a:buFont typeface="Wingdings" panose="05000000000000000000" charset="0"/>
              <a:buChar char="v"/>
            </a:pPr>
            <a:r>
              <a:rPr sz="1600"/>
              <a:t>Mở rộng kích thước ảnh: Đối xứng với phần mã hóa.</a:t>
            </a:r>
            <a:endParaRPr sz="1600"/>
          </a:p>
          <a:p>
            <a:pPr marL="285750" indent="-285750">
              <a:buFont typeface="Wingdings" panose="05000000000000000000" charset="0"/>
              <a:buChar char="v"/>
            </a:pPr>
            <a:r>
              <a:rPr sz="1600"/>
              <a:t>Kết hợp kết quả mở rộng với lớp giảm kích thước tương ứng.</a:t>
            </a:r>
            <a:endParaRPr sz="1600"/>
          </a:p>
          <a:p>
            <a:pPr marL="285750" indent="-285750">
              <a:buFont typeface="Wingdings" panose="05000000000000000000" charset="0"/>
              <a:buChar char="v"/>
            </a:pPr>
            <a:r>
              <a:rPr sz="1600"/>
              <a:t>Khôi phục thông tin qua các lớp tích chập và quá trình mở rộng.</a:t>
            </a:r>
            <a:endParaRPr sz="1600"/>
          </a:p>
        </p:txBody>
      </p:sp>
      <p:sp>
        <p:nvSpPr>
          <p:cNvPr id="16" name="Text Box 15"/>
          <p:cNvSpPr txBox="1"/>
          <p:nvPr/>
        </p:nvSpPr>
        <p:spPr>
          <a:xfrm>
            <a:off x="245110" y="5056505"/>
            <a:ext cx="6536055" cy="1076325"/>
          </a:xfrm>
          <a:prstGeom prst="rect">
            <a:avLst/>
          </a:prstGeom>
          <a:noFill/>
        </p:spPr>
        <p:txBody>
          <a:bodyPr wrap="square" rtlCol="0">
            <a:spAutoFit/>
          </a:bodyPr>
          <a:p>
            <a:pPr marL="285750" indent="-285750">
              <a:buFont typeface="Wingdings" panose="05000000000000000000" charset="0"/>
              <a:buChar char="q"/>
            </a:pPr>
            <a:r>
              <a:rPr lang="en-US" sz="1600"/>
              <a:t>Tăng cường phức tạp của đặc trưng (Kích thước ảnh giảm dần qua các lớp tích chập và tổng hợp tối đa). </a:t>
            </a:r>
            <a:endParaRPr lang="en-US" sz="1600"/>
          </a:p>
          <a:p>
            <a:pPr marL="285750" indent="-285750">
              <a:buFont typeface="Wingdings" panose="05000000000000000000" charset="0"/>
              <a:buChar char="q"/>
            </a:pPr>
            <a:r>
              <a:rPr lang="en-US" sz="1600"/>
              <a:t>Thông qua kết nối đối xứng giúp khôi phục lại thông tin bị mất qua quá trình tổng hợp.</a:t>
            </a:r>
            <a:endParaRPr lang="en-US" sz="1600"/>
          </a:p>
        </p:txBody>
      </p:sp>
      <p:sp>
        <p:nvSpPr>
          <p:cNvPr id="25" name="Text Box 24"/>
          <p:cNvSpPr txBox="1"/>
          <p:nvPr/>
        </p:nvSpPr>
        <p:spPr>
          <a:xfrm>
            <a:off x="245110" y="4618990"/>
            <a:ext cx="4064000" cy="368300"/>
          </a:xfrm>
          <a:prstGeom prst="rect">
            <a:avLst/>
          </a:prstGeom>
          <a:noFill/>
        </p:spPr>
        <p:txBody>
          <a:bodyPr wrap="square" rtlCol="0">
            <a:spAutoFit/>
          </a:bodyPr>
          <a:p>
            <a:r>
              <a:rPr lang="en-US" b="1">
                <a:ln/>
                <a:solidFill>
                  <a:schemeClr val="accent1"/>
                </a:solidFill>
                <a:effectLst>
                  <a:outerShdw blurRad="38100" dist="25400" dir="5400000" algn="ctr" rotWithShape="0">
                    <a:srgbClr val="6E747A">
                      <a:alpha val="43000"/>
                    </a:srgbClr>
                  </a:outerShdw>
                </a:effectLst>
              </a:rPr>
              <a:t>Ưu điểm</a:t>
            </a:r>
            <a:endParaRPr lang="en-US" b="1">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SegNet</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pic>
        <p:nvPicPr>
          <p:cNvPr id="2" name="Picture 1"/>
          <p:cNvPicPr>
            <a:picLocks noChangeAspect="1"/>
          </p:cNvPicPr>
          <p:nvPr>
            <p:custDataLst>
              <p:tags r:id="rId2"/>
            </p:custDataLst>
          </p:nvPr>
        </p:nvPicPr>
        <p:blipFill>
          <a:blip r:embed="rId3"/>
          <a:stretch>
            <a:fillRect/>
          </a:stretch>
        </p:blipFill>
        <p:spPr>
          <a:xfrm>
            <a:off x="5664835" y="175260"/>
            <a:ext cx="6131560" cy="3101975"/>
          </a:xfrm>
          <a:prstGeom prst="rect">
            <a:avLst/>
          </a:prstGeom>
        </p:spPr>
      </p:pic>
      <p:sp>
        <p:nvSpPr>
          <p:cNvPr id="3" name="Text Box 2"/>
          <p:cNvSpPr txBox="1"/>
          <p:nvPr/>
        </p:nvSpPr>
        <p:spPr>
          <a:xfrm>
            <a:off x="127000" y="924878"/>
            <a:ext cx="5080000" cy="203009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Đặc Trưng của Mô Hình SegNet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Tương đồng với U-net: Phần mã hóa theo kiến trúc mạng tích chập.</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Cấu trúc dựa trên VGG16:</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13 lớp tích chập.</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5 lớp giảm kích thước.</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Không có lớp kết nối đầy đủ ở cuối mạng.</a:t>
            </a:r>
            <a:endParaRPr>
              <a:ln/>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199390" y="3618230"/>
            <a:ext cx="5080000" cy="317500"/>
          </a:xfrm>
          <a:prstGeom prst="rect">
            <a:avLst/>
          </a:prstGeom>
        </p:spPr>
        <p:txBody>
          <a:bodyPr>
            <a:noAutofit/>
          </a:bodyPr>
          <a:p>
            <a:r>
              <a:rPr b="1">
                <a:ln/>
                <a:solidFill>
                  <a:schemeClr val="accent1"/>
                </a:solidFill>
                <a:effectLst>
                  <a:outerShdw blurRad="38100" dist="25400" dir="5400000" algn="ctr" rotWithShape="0">
                    <a:srgbClr val="6E747A">
                      <a:alpha val="43000"/>
                    </a:srgbClr>
                  </a:outerShdw>
                </a:effectLst>
              </a:rPr>
              <a:t>Điểm Đặc Biệt của SegNet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Lớp mở rộng:</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Dựa trên vị trí ban đầu của các pixel.</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Lưu trữ vị trí pixel lớn nhất ở đầu vào các lớp giảm kích thước.</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Phục hồi vị trí pixel khi đi qua các lớp tích chập.</a:t>
            </a:r>
            <a:endParaRPr>
              <a:ln/>
              <a:solidFill>
                <a:schemeClr val="tx1"/>
              </a:solidFill>
              <a:effectLst>
                <a:outerShdw blurRad="38100" dist="19050" dir="2700000" algn="tl" rotWithShape="0">
                  <a:schemeClr val="dk1">
                    <a:alpha val="40000"/>
                  </a:schemeClr>
                </a:outerShdw>
              </a:effectLst>
            </a:endParaRPr>
          </a:p>
        </p:txBody>
      </p:sp>
      <p:sp>
        <p:nvSpPr>
          <p:cNvPr id="9" name="Text Box 8"/>
          <p:cNvSpPr txBox="1"/>
          <p:nvPr/>
        </p:nvSpPr>
        <p:spPr>
          <a:xfrm>
            <a:off x="5664835" y="3699193"/>
            <a:ext cx="5080000" cy="230695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So Sánh với U-net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Không có các kết nối với các biểu đồ đặc trưng của các lớp trước.</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Tiết kiệm bộ nhớ hơn trong các ứng dụng và thiết bị nhúng.</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Phần giải mã phức tạp và lớn với nhiều tầng tích chập.</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Kết quả khả quan trong nhiều thử nghiệm thực tế.</a:t>
            </a:r>
            <a:endParaRPr>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Mô hình mạng SqueezeSegV2</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pic>
        <p:nvPicPr>
          <p:cNvPr id="2" name="Picture 1"/>
          <p:cNvPicPr>
            <a:picLocks noChangeAspect="1"/>
          </p:cNvPicPr>
          <p:nvPr>
            <p:custDataLst>
              <p:tags r:id="rId2"/>
            </p:custDataLst>
          </p:nvPr>
        </p:nvPicPr>
        <p:blipFill>
          <a:blip r:embed="rId3"/>
          <a:stretch>
            <a:fillRect/>
          </a:stretch>
        </p:blipFill>
        <p:spPr>
          <a:xfrm>
            <a:off x="5363845" y="158750"/>
            <a:ext cx="6828155" cy="1858010"/>
          </a:xfrm>
          <a:prstGeom prst="rect">
            <a:avLst/>
          </a:prstGeom>
        </p:spPr>
      </p:pic>
      <p:sp>
        <p:nvSpPr>
          <p:cNvPr id="3" name="Text Box 2"/>
          <p:cNvSpPr txBox="1"/>
          <p:nvPr/>
        </p:nvSpPr>
        <p:spPr>
          <a:xfrm>
            <a:off x="137160" y="614998"/>
            <a:ext cx="5080000" cy="203009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Đặc Trưng của SqueezeSegV2</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Phiên bản nâng cấp của SqueezeSeg.</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Phân loại đối tượng trong không gian 3D:</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Biểu diễn phân vùng ngữ nghĩa 3D dưới dạng phân loại cho từng điểm dữ liệu.</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Dữ liệu LiDAR chuyển đổi thành hình ảnh 2D qua phóng chiếu hình cầu.</a:t>
            </a:r>
            <a:endParaRPr>
              <a:ln/>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137160" y="2965768"/>
            <a:ext cx="5080000" cy="3138170"/>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Kiến Trúc Mạng SqueezeSegV2</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Sử dụng mô-đun Fire và Deconvolution (Deconv):</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Khắc phục mất mát thông tin chi tiết ở mức thấp.</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Mô-đun Tổng Hợp Ngữ Cảnh (CAM):</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Giảm thiểu tác động tiêu cực của nhiễu dropout trong dữ liệu LiDAR.</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Hàm Mất Mát Trọng Tâm (Focal Loss):</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Giải quyết vấn đề mất cân bằng lớp.</a:t>
            </a:r>
            <a:endParaRPr>
              <a:ln/>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a:ln/>
                <a:solidFill>
                  <a:schemeClr val="tx1"/>
                </a:solidFill>
                <a:effectLst>
                  <a:outerShdw blurRad="38100" dist="19050" dir="2700000" algn="tl" rotWithShape="0">
                    <a:schemeClr val="dk1">
                      <a:alpha val="40000"/>
                    </a:schemeClr>
                  </a:outerShdw>
                </a:effectLst>
              </a:rPr>
              <a:t>Thay thế hàm mất mát cross-entropy ban đầu.</a:t>
            </a:r>
            <a:endParaRPr>
              <a:ln/>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5631815" y="3097848"/>
            <a:ext cx="5080000" cy="2584450"/>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So Sánh với U-net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Tập trung vào dữ liệu điểm từ LiDAR thay vì phân đoạn hình ảnh.</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Phù hợp cho các ứng dụng cụ thể như tự lái xe.</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Cải thiện độ chính xác và hiệu suất với kiến trúc mạng phức tạp và hàm mất mát cải tiến.</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U-net vẫn phổ biến trong phân đoạn hình ảnh chung do tính linh hoạt và khả năng áp dụng rộng rãi.</a:t>
            </a:r>
            <a:endParaRPr>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Tệp dữ liệu khảo sát</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pic>
        <p:nvPicPr>
          <p:cNvPr id="2" name="Picture 1"/>
          <p:cNvPicPr>
            <a:picLocks noChangeAspect="1"/>
          </p:cNvPicPr>
          <p:nvPr>
            <p:custDataLst>
              <p:tags r:id="rId2"/>
            </p:custDataLst>
          </p:nvPr>
        </p:nvPicPr>
        <p:blipFill>
          <a:blip r:embed="rId3"/>
          <a:stretch>
            <a:fillRect/>
          </a:stretch>
        </p:blipFill>
        <p:spPr>
          <a:xfrm>
            <a:off x="1609725" y="763905"/>
            <a:ext cx="975360" cy="975360"/>
          </a:xfrm>
          <a:prstGeom prst="rect">
            <a:avLst/>
          </a:prstGeom>
        </p:spPr>
      </p:pic>
      <p:pic>
        <p:nvPicPr>
          <p:cNvPr id="3" name="Picture 2"/>
          <p:cNvPicPr>
            <a:picLocks noChangeAspect="1"/>
          </p:cNvPicPr>
          <p:nvPr>
            <p:custDataLst>
              <p:tags r:id="rId4"/>
            </p:custDataLst>
          </p:nvPr>
        </p:nvPicPr>
        <p:blipFill>
          <a:blip r:embed="rId5"/>
          <a:stretch>
            <a:fillRect/>
          </a:stretch>
        </p:blipFill>
        <p:spPr>
          <a:xfrm>
            <a:off x="2901950" y="763905"/>
            <a:ext cx="975360" cy="975360"/>
          </a:xfrm>
          <a:prstGeom prst="rect">
            <a:avLst/>
          </a:prstGeom>
        </p:spPr>
      </p:pic>
      <p:pic>
        <p:nvPicPr>
          <p:cNvPr id="4" name="Picture 3"/>
          <p:cNvPicPr>
            <a:picLocks noChangeAspect="1"/>
          </p:cNvPicPr>
          <p:nvPr>
            <p:custDataLst>
              <p:tags r:id="rId6"/>
            </p:custDataLst>
          </p:nvPr>
        </p:nvPicPr>
        <p:blipFill>
          <a:blip r:embed="rId7"/>
          <a:stretch>
            <a:fillRect/>
          </a:stretch>
        </p:blipFill>
        <p:spPr>
          <a:xfrm>
            <a:off x="4265930" y="763905"/>
            <a:ext cx="975360" cy="975360"/>
          </a:xfrm>
          <a:prstGeom prst="rect">
            <a:avLst/>
          </a:prstGeom>
        </p:spPr>
      </p:pic>
      <p:pic>
        <p:nvPicPr>
          <p:cNvPr id="5" name="Picture 4"/>
          <p:cNvPicPr>
            <a:picLocks noChangeAspect="1"/>
          </p:cNvPicPr>
          <p:nvPr>
            <p:custDataLst>
              <p:tags r:id="rId8"/>
            </p:custDataLst>
          </p:nvPr>
        </p:nvPicPr>
        <p:blipFill>
          <a:blip r:embed="rId9"/>
          <a:stretch>
            <a:fillRect/>
          </a:stretch>
        </p:blipFill>
        <p:spPr>
          <a:xfrm>
            <a:off x="5629910" y="763905"/>
            <a:ext cx="975360" cy="975360"/>
          </a:xfrm>
          <a:prstGeom prst="rect">
            <a:avLst/>
          </a:prstGeom>
        </p:spPr>
      </p:pic>
      <p:pic>
        <p:nvPicPr>
          <p:cNvPr id="6" name="Picture 5"/>
          <p:cNvPicPr>
            <a:picLocks noChangeAspect="1"/>
          </p:cNvPicPr>
          <p:nvPr>
            <p:custDataLst>
              <p:tags r:id="rId10"/>
            </p:custDataLst>
          </p:nvPr>
        </p:nvPicPr>
        <p:blipFill>
          <a:blip r:embed="rId11"/>
          <a:stretch>
            <a:fillRect/>
          </a:stretch>
        </p:blipFill>
        <p:spPr>
          <a:xfrm>
            <a:off x="6993890" y="763905"/>
            <a:ext cx="975360" cy="975360"/>
          </a:xfrm>
          <a:prstGeom prst="rect">
            <a:avLst/>
          </a:prstGeom>
        </p:spPr>
      </p:pic>
      <p:pic>
        <p:nvPicPr>
          <p:cNvPr id="7" name="Picture 6"/>
          <p:cNvPicPr>
            <a:picLocks noChangeAspect="1"/>
          </p:cNvPicPr>
          <p:nvPr>
            <p:custDataLst>
              <p:tags r:id="rId12"/>
            </p:custDataLst>
          </p:nvPr>
        </p:nvPicPr>
        <p:blipFill>
          <a:blip r:embed="rId13"/>
          <a:stretch>
            <a:fillRect/>
          </a:stretch>
        </p:blipFill>
        <p:spPr>
          <a:xfrm>
            <a:off x="8357870" y="763905"/>
            <a:ext cx="975360" cy="975360"/>
          </a:xfrm>
          <a:prstGeom prst="rect">
            <a:avLst/>
          </a:prstGeom>
        </p:spPr>
      </p:pic>
      <p:pic>
        <p:nvPicPr>
          <p:cNvPr id="8" name="Picture 7"/>
          <p:cNvPicPr>
            <a:picLocks noChangeAspect="1"/>
          </p:cNvPicPr>
          <p:nvPr>
            <p:custDataLst>
              <p:tags r:id="rId14"/>
            </p:custDataLst>
          </p:nvPr>
        </p:nvPicPr>
        <p:blipFill>
          <a:blip r:embed="rId15"/>
          <a:stretch>
            <a:fillRect/>
          </a:stretch>
        </p:blipFill>
        <p:spPr>
          <a:xfrm>
            <a:off x="9721850" y="763905"/>
            <a:ext cx="975360" cy="975360"/>
          </a:xfrm>
          <a:prstGeom prst="rect">
            <a:avLst/>
          </a:prstGeom>
        </p:spPr>
      </p:pic>
      <p:sp>
        <p:nvSpPr>
          <p:cNvPr id="9" name="Text Box 8"/>
          <p:cNvSpPr txBox="1"/>
          <p:nvPr/>
        </p:nvSpPr>
        <p:spPr>
          <a:xfrm>
            <a:off x="3329940" y="1925955"/>
            <a:ext cx="5456555" cy="368300"/>
          </a:xfrm>
          <a:prstGeom prst="rect">
            <a:avLst/>
          </a:prstGeom>
        </p:spPr>
        <p:txBody>
          <a:bodyPr wrap="square">
            <a:spAutoFit/>
          </a:bodyPr>
          <a:p>
            <a:r>
              <a:rPr b="1">
                <a:ln/>
                <a:solidFill>
                  <a:schemeClr val="accent1"/>
                </a:solidFill>
                <a:effectLst>
                  <a:outerShdw blurRad="38100" dist="25400" dir="5400000" algn="ctr" rotWithShape="0">
                    <a:srgbClr val="6E747A">
                      <a:alpha val="43000"/>
                    </a:srgbClr>
                  </a:outerShdw>
                </a:effectLst>
                <a:ea typeface="VnNimbusRomanNo9L"/>
                <a:cs typeface="+mn-lt"/>
              </a:rPr>
              <a:t>Dữ liệu giao thoa phổ 5G NR và LTE với SNR khác nhau</a:t>
            </a:r>
            <a:endParaRPr b="1">
              <a:ln/>
              <a:solidFill>
                <a:schemeClr val="accent1"/>
              </a:solidFill>
              <a:effectLst>
                <a:outerShdw blurRad="38100" dist="25400" dir="5400000" algn="ctr" rotWithShape="0">
                  <a:srgbClr val="6E747A">
                    <a:alpha val="43000"/>
                  </a:srgbClr>
                </a:outerShdw>
              </a:effectLst>
              <a:ea typeface="VnNimbusRomanNo9L"/>
              <a:cs typeface="+mn-lt"/>
            </a:endParaRPr>
          </a:p>
        </p:txBody>
      </p:sp>
      <p:pic>
        <p:nvPicPr>
          <p:cNvPr id="10" name="Picture 9"/>
          <p:cNvPicPr>
            <a:picLocks noChangeAspect="1"/>
          </p:cNvPicPr>
          <p:nvPr>
            <p:custDataLst>
              <p:tags r:id="rId16"/>
            </p:custDataLst>
          </p:nvPr>
        </p:nvPicPr>
        <p:blipFill>
          <a:blip r:embed="rId17"/>
          <a:stretch>
            <a:fillRect/>
          </a:stretch>
        </p:blipFill>
        <p:spPr>
          <a:xfrm>
            <a:off x="1588770" y="2483485"/>
            <a:ext cx="975360" cy="975360"/>
          </a:xfrm>
          <a:prstGeom prst="rect">
            <a:avLst/>
          </a:prstGeom>
        </p:spPr>
      </p:pic>
      <p:pic>
        <p:nvPicPr>
          <p:cNvPr id="11" name="Picture 10"/>
          <p:cNvPicPr>
            <a:picLocks noChangeAspect="1"/>
          </p:cNvPicPr>
          <p:nvPr>
            <p:custDataLst>
              <p:tags r:id="rId18"/>
            </p:custDataLst>
          </p:nvPr>
        </p:nvPicPr>
        <p:blipFill>
          <a:blip r:embed="rId19"/>
          <a:stretch>
            <a:fillRect/>
          </a:stretch>
        </p:blipFill>
        <p:spPr>
          <a:xfrm>
            <a:off x="2901950" y="2510790"/>
            <a:ext cx="975360" cy="975360"/>
          </a:xfrm>
          <a:prstGeom prst="rect">
            <a:avLst/>
          </a:prstGeom>
        </p:spPr>
      </p:pic>
      <p:pic>
        <p:nvPicPr>
          <p:cNvPr id="12" name="Picture 11"/>
          <p:cNvPicPr>
            <a:picLocks noChangeAspect="1"/>
          </p:cNvPicPr>
          <p:nvPr>
            <p:custDataLst>
              <p:tags r:id="rId20"/>
            </p:custDataLst>
          </p:nvPr>
        </p:nvPicPr>
        <p:blipFill>
          <a:blip r:embed="rId21"/>
          <a:stretch>
            <a:fillRect/>
          </a:stretch>
        </p:blipFill>
        <p:spPr>
          <a:xfrm>
            <a:off x="4265930" y="2510790"/>
            <a:ext cx="975360" cy="975360"/>
          </a:xfrm>
          <a:prstGeom prst="rect">
            <a:avLst/>
          </a:prstGeom>
        </p:spPr>
      </p:pic>
      <p:pic>
        <p:nvPicPr>
          <p:cNvPr id="13" name="Picture 12"/>
          <p:cNvPicPr>
            <a:picLocks noChangeAspect="1"/>
          </p:cNvPicPr>
          <p:nvPr>
            <p:custDataLst>
              <p:tags r:id="rId22"/>
            </p:custDataLst>
          </p:nvPr>
        </p:nvPicPr>
        <p:blipFill>
          <a:blip r:embed="rId23"/>
          <a:stretch>
            <a:fillRect/>
          </a:stretch>
        </p:blipFill>
        <p:spPr>
          <a:xfrm>
            <a:off x="5608320" y="2482850"/>
            <a:ext cx="975360" cy="975360"/>
          </a:xfrm>
          <a:prstGeom prst="rect">
            <a:avLst/>
          </a:prstGeom>
        </p:spPr>
      </p:pic>
      <p:pic>
        <p:nvPicPr>
          <p:cNvPr id="14" name="Picture 13"/>
          <p:cNvPicPr>
            <a:picLocks noChangeAspect="1"/>
          </p:cNvPicPr>
          <p:nvPr>
            <p:custDataLst>
              <p:tags r:id="rId24"/>
            </p:custDataLst>
          </p:nvPr>
        </p:nvPicPr>
        <p:blipFill>
          <a:blip r:embed="rId25"/>
          <a:stretch>
            <a:fillRect/>
          </a:stretch>
        </p:blipFill>
        <p:spPr>
          <a:xfrm>
            <a:off x="6993890" y="2510790"/>
            <a:ext cx="975360" cy="975360"/>
          </a:xfrm>
          <a:prstGeom prst="rect">
            <a:avLst/>
          </a:prstGeom>
        </p:spPr>
      </p:pic>
      <p:pic>
        <p:nvPicPr>
          <p:cNvPr id="15" name="Picture 14"/>
          <p:cNvPicPr>
            <a:picLocks noChangeAspect="1"/>
          </p:cNvPicPr>
          <p:nvPr>
            <p:custDataLst>
              <p:tags r:id="rId26"/>
            </p:custDataLst>
          </p:nvPr>
        </p:nvPicPr>
        <p:blipFill>
          <a:blip r:embed="rId27"/>
          <a:stretch>
            <a:fillRect/>
          </a:stretch>
        </p:blipFill>
        <p:spPr>
          <a:xfrm>
            <a:off x="8355965" y="2510790"/>
            <a:ext cx="975360" cy="975360"/>
          </a:xfrm>
          <a:prstGeom prst="rect">
            <a:avLst/>
          </a:prstGeom>
        </p:spPr>
      </p:pic>
      <p:pic>
        <p:nvPicPr>
          <p:cNvPr id="16" name="Picture 15"/>
          <p:cNvPicPr>
            <a:picLocks noChangeAspect="1"/>
          </p:cNvPicPr>
          <p:nvPr>
            <p:custDataLst>
              <p:tags r:id="rId28"/>
            </p:custDataLst>
          </p:nvPr>
        </p:nvPicPr>
        <p:blipFill>
          <a:blip r:embed="rId29"/>
          <a:stretch>
            <a:fillRect/>
          </a:stretch>
        </p:blipFill>
        <p:spPr>
          <a:xfrm>
            <a:off x="9721850" y="2510790"/>
            <a:ext cx="975360" cy="975360"/>
          </a:xfrm>
          <a:prstGeom prst="rect">
            <a:avLst/>
          </a:prstGeom>
        </p:spPr>
      </p:pic>
      <p:sp>
        <p:nvSpPr>
          <p:cNvPr id="17" name="Text Box 16"/>
          <p:cNvSpPr txBox="1"/>
          <p:nvPr>
            <p:custDataLst>
              <p:tags r:id="rId30"/>
            </p:custDataLst>
          </p:nvPr>
        </p:nvSpPr>
        <p:spPr>
          <a:xfrm>
            <a:off x="4459605" y="3731895"/>
            <a:ext cx="3696970" cy="368300"/>
          </a:xfrm>
          <a:prstGeom prst="rect">
            <a:avLst/>
          </a:prstGeom>
        </p:spPr>
        <p:txBody>
          <a:bodyPr wrap="square">
            <a:spAutoFit/>
          </a:bodyPr>
          <a:p>
            <a:r>
              <a:rPr b="1">
                <a:solidFill>
                  <a:schemeClr val="accent1"/>
                </a:solidFill>
                <a:effectLst>
                  <a:outerShdw blurRad="38100" dist="25400" dir="5400000" algn="ctr" rotWithShape="0">
                    <a:srgbClr val="6E747A">
                      <a:alpha val="43000"/>
                    </a:srgbClr>
                  </a:outerShdw>
                </a:effectLst>
                <a:ea typeface="VnNimbusRomanNo9L"/>
                <a:cs typeface="+mn-lt"/>
              </a:rPr>
              <a:t> Dữ liệu phổ 5G với SNR khác nhau</a:t>
            </a:r>
            <a:endParaRPr b="1">
              <a:solidFill>
                <a:schemeClr val="accent1"/>
              </a:solidFill>
              <a:effectLst>
                <a:outerShdw blurRad="38100" dist="25400" dir="5400000" algn="ctr" rotWithShape="0">
                  <a:srgbClr val="6E747A">
                    <a:alpha val="43000"/>
                  </a:srgbClr>
                </a:outerShdw>
              </a:effectLst>
              <a:ea typeface="VnNimbusRomanNo9L"/>
              <a:cs typeface="+mn-lt"/>
            </a:endParaRPr>
          </a:p>
        </p:txBody>
      </p:sp>
      <p:pic>
        <p:nvPicPr>
          <p:cNvPr id="18" name="Picture 17"/>
          <p:cNvPicPr>
            <a:picLocks noChangeAspect="1"/>
          </p:cNvPicPr>
          <p:nvPr>
            <p:custDataLst>
              <p:tags r:id="rId31"/>
            </p:custDataLst>
          </p:nvPr>
        </p:nvPicPr>
        <p:blipFill>
          <a:blip r:embed="rId32"/>
          <a:stretch>
            <a:fillRect/>
          </a:stretch>
        </p:blipFill>
        <p:spPr>
          <a:xfrm>
            <a:off x="1588770" y="4345305"/>
            <a:ext cx="975360" cy="975360"/>
          </a:xfrm>
          <a:prstGeom prst="rect">
            <a:avLst/>
          </a:prstGeom>
        </p:spPr>
      </p:pic>
      <p:pic>
        <p:nvPicPr>
          <p:cNvPr id="19" name="Picture 18"/>
          <p:cNvPicPr>
            <a:picLocks noChangeAspect="1"/>
          </p:cNvPicPr>
          <p:nvPr>
            <p:custDataLst>
              <p:tags r:id="rId33"/>
            </p:custDataLst>
          </p:nvPr>
        </p:nvPicPr>
        <p:blipFill>
          <a:blip r:embed="rId34"/>
          <a:stretch>
            <a:fillRect/>
          </a:stretch>
        </p:blipFill>
        <p:spPr>
          <a:xfrm>
            <a:off x="2901950" y="4345305"/>
            <a:ext cx="975360" cy="975360"/>
          </a:xfrm>
          <a:prstGeom prst="rect">
            <a:avLst/>
          </a:prstGeom>
        </p:spPr>
      </p:pic>
      <p:pic>
        <p:nvPicPr>
          <p:cNvPr id="20" name="Picture 19"/>
          <p:cNvPicPr>
            <a:picLocks noChangeAspect="1"/>
          </p:cNvPicPr>
          <p:nvPr>
            <p:custDataLst>
              <p:tags r:id="rId35"/>
            </p:custDataLst>
          </p:nvPr>
        </p:nvPicPr>
        <p:blipFill>
          <a:blip r:embed="rId36"/>
          <a:stretch>
            <a:fillRect/>
          </a:stretch>
        </p:blipFill>
        <p:spPr>
          <a:xfrm>
            <a:off x="4265930" y="4373880"/>
            <a:ext cx="975360" cy="975360"/>
          </a:xfrm>
          <a:prstGeom prst="rect">
            <a:avLst/>
          </a:prstGeom>
        </p:spPr>
      </p:pic>
      <p:pic>
        <p:nvPicPr>
          <p:cNvPr id="21" name="Picture 20"/>
          <p:cNvPicPr>
            <a:picLocks noChangeAspect="1"/>
          </p:cNvPicPr>
          <p:nvPr>
            <p:custDataLst>
              <p:tags r:id="rId37"/>
            </p:custDataLst>
          </p:nvPr>
        </p:nvPicPr>
        <p:blipFill>
          <a:blip r:embed="rId38"/>
          <a:stretch>
            <a:fillRect/>
          </a:stretch>
        </p:blipFill>
        <p:spPr>
          <a:xfrm>
            <a:off x="5629910" y="4345940"/>
            <a:ext cx="975360" cy="975360"/>
          </a:xfrm>
          <a:prstGeom prst="rect">
            <a:avLst/>
          </a:prstGeom>
        </p:spPr>
      </p:pic>
      <p:pic>
        <p:nvPicPr>
          <p:cNvPr id="22" name="Picture 21"/>
          <p:cNvPicPr>
            <a:picLocks noChangeAspect="1"/>
          </p:cNvPicPr>
          <p:nvPr>
            <p:custDataLst>
              <p:tags r:id="rId39"/>
            </p:custDataLst>
          </p:nvPr>
        </p:nvPicPr>
        <p:blipFill>
          <a:blip r:embed="rId40"/>
          <a:stretch>
            <a:fillRect/>
          </a:stretch>
        </p:blipFill>
        <p:spPr>
          <a:xfrm>
            <a:off x="6993890" y="4345940"/>
            <a:ext cx="975360" cy="975360"/>
          </a:xfrm>
          <a:prstGeom prst="rect">
            <a:avLst/>
          </a:prstGeom>
        </p:spPr>
      </p:pic>
      <p:pic>
        <p:nvPicPr>
          <p:cNvPr id="23" name="Picture 22"/>
          <p:cNvPicPr>
            <a:picLocks noChangeAspect="1"/>
          </p:cNvPicPr>
          <p:nvPr>
            <p:custDataLst>
              <p:tags r:id="rId41"/>
            </p:custDataLst>
          </p:nvPr>
        </p:nvPicPr>
        <p:blipFill>
          <a:blip r:embed="rId42"/>
          <a:stretch>
            <a:fillRect/>
          </a:stretch>
        </p:blipFill>
        <p:spPr>
          <a:xfrm>
            <a:off x="8357870" y="4345305"/>
            <a:ext cx="975360" cy="975360"/>
          </a:xfrm>
          <a:prstGeom prst="rect">
            <a:avLst/>
          </a:prstGeom>
        </p:spPr>
      </p:pic>
      <p:pic>
        <p:nvPicPr>
          <p:cNvPr id="25" name="Picture 24"/>
          <p:cNvPicPr>
            <a:picLocks noChangeAspect="1"/>
          </p:cNvPicPr>
          <p:nvPr>
            <p:custDataLst>
              <p:tags r:id="rId43"/>
            </p:custDataLst>
          </p:nvPr>
        </p:nvPicPr>
        <p:blipFill>
          <a:blip r:embed="rId44"/>
          <a:stretch>
            <a:fillRect/>
          </a:stretch>
        </p:blipFill>
        <p:spPr>
          <a:xfrm>
            <a:off x="9721850" y="4345305"/>
            <a:ext cx="975360" cy="975360"/>
          </a:xfrm>
          <a:prstGeom prst="rect">
            <a:avLst/>
          </a:prstGeom>
        </p:spPr>
      </p:pic>
      <p:sp>
        <p:nvSpPr>
          <p:cNvPr id="26" name="Text Box 25"/>
          <p:cNvSpPr txBox="1"/>
          <p:nvPr>
            <p:custDataLst>
              <p:tags r:id="rId45"/>
            </p:custDataLst>
          </p:nvPr>
        </p:nvSpPr>
        <p:spPr>
          <a:xfrm>
            <a:off x="4586605" y="5690235"/>
            <a:ext cx="3696970" cy="368300"/>
          </a:xfrm>
          <a:prstGeom prst="rect">
            <a:avLst/>
          </a:prstGeom>
        </p:spPr>
        <p:txBody>
          <a:bodyPr wrap="square">
            <a:spAutoFit/>
          </a:bodyPr>
          <a:p>
            <a:r>
              <a:rPr b="1">
                <a:solidFill>
                  <a:schemeClr val="accent1"/>
                </a:solidFill>
                <a:effectLst>
                  <a:outerShdw blurRad="38100" dist="25400" dir="5400000" algn="ctr" rotWithShape="0">
                    <a:srgbClr val="6E747A">
                      <a:alpha val="43000"/>
                    </a:srgbClr>
                  </a:outerShdw>
                </a:effectLst>
                <a:ea typeface="VnNimbusRomanNo9L"/>
                <a:cs typeface="+mn-lt"/>
              </a:rPr>
              <a:t>Dữ liệu phổ LTE với SNR khác nhau</a:t>
            </a:r>
            <a:endParaRPr b="1">
              <a:solidFill>
                <a:schemeClr val="accent1"/>
              </a:solidFill>
              <a:effectLst>
                <a:outerShdw blurRad="38100" dist="25400" dir="5400000" algn="ctr" rotWithShape="0">
                  <a:srgbClr val="6E747A">
                    <a:alpha val="43000"/>
                  </a:srgbClr>
                </a:outerShdw>
              </a:effectLst>
              <a:ea typeface="VnNimbusRomanNo9L"/>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29"/>
          <p:cNvSpPr txBox="1">
            <a:spLocks noGrp="1"/>
          </p:cNvSpPr>
          <p:nvPr>
            <p:ph type="body" idx="1"/>
          </p:nvPr>
        </p:nvSpPr>
        <p:spPr>
          <a:xfrm>
            <a:off x="835316" y="1170188"/>
            <a:ext cx="3219585" cy="585898"/>
          </a:xfrm>
          <a:prstGeom prst="rect">
            <a:avLst/>
          </a:prstGeom>
        </p:spPr>
        <p:txBody>
          <a:bodyPr spcFirstLastPara="1" vert="horz" wrap="square" lIns="121900" tIns="121900" rIns="121900" bIns="121900" rtlCol="0" anchor="t" anchorCtr="0">
            <a:noAutofit/>
          </a:bodyPr>
          <a:lstStyle/>
          <a:p>
            <a:pPr marL="0" inden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1. TỔNG QUAN</a:t>
            </a:r>
            <a:endParaRPr lang="en-US" sz="20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pSp>
        <p:nvGrpSpPr>
          <p:cNvPr id="277" name="Google Shape;277;p29"/>
          <p:cNvGrpSpPr/>
          <p:nvPr/>
        </p:nvGrpSpPr>
        <p:grpSpPr>
          <a:xfrm>
            <a:off x="416751" y="3647589"/>
            <a:ext cx="384420" cy="324660"/>
            <a:chOff x="5975075" y="2327500"/>
            <a:chExt cx="420100" cy="388350"/>
          </a:xfrm>
        </p:grpSpPr>
        <p:sp>
          <p:nvSpPr>
            <p:cNvPr id="278" name="Google Shape;278;p2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9" name="Google Shape;279;p2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280" name="Google Shape;280;p29"/>
          <p:cNvGrpSpPr/>
          <p:nvPr/>
        </p:nvGrpSpPr>
        <p:grpSpPr>
          <a:xfrm>
            <a:off x="5024559" y="3577029"/>
            <a:ext cx="468240" cy="316489"/>
            <a:chOff x="5255200" y="3006475"/>
            <a:chExt cx="511700" cy="378575"/>
          </a:xfrm>
        </p:grpSpPr>
        <p:sp>
          <p:nvSpPr>
            <p:cNvPr id="281" name="Google Shape;281;p2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82" name="Google Shape;282;p2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 name="Google Shape;1060;p48"/>
          <p:cNvGrpSpPr/>
          <p:nvPr/>
        </p:nvGrpSpPr>
        <p:grpSpPr>
          <a:xfrm>
            <a:off x="276372" y="1144443"/>
            <a:ext cx="460705" cy="491455"/>
            <a:chOff x="8770051" y="937343"/>
            <a:chExt cx="744273" cy="793950"/>
          </a:xfrm>
        </p:grpSpPr>
        <p:sp>
          <p:nvSpPr>
            <p:cNvPr id="7" name="Google Shape;1061;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1062;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1063;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1064;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065;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2" name="Google Shape;1066;p48"/>
            <p:cNvGrpSpPr/>
            <p:nvPr/>
          </p:nvGrpSpPr>
          <p:grpSpPr>
            <a:xfrm>
              <a:off x="8770051" y="937343"/>
              <a:ext cx="744273" cy="793950"/>
              <a:chOff x="6565437" y="1588001"/>
              <a:chExt cx="744273" cy="793950"/>
            </a:xfrm>
          </p:grpSpPr>
          <p:sp>
            <p:nvSpPr>
              <p:cNvPr id="13" name="Google Shape;10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0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10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10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10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 name="Google Shape;10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10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 name="Google Shape;10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10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10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00" name="Google Shape;258;p29"/>
          <p:cNvSpPr txBox="1"/>
          <p:nvPr/>
        </p:nvSpPr>
        <p:spPr>
          <a:xfrm>
            <a:off x="835316" y="2107729"/>
            <a:ext cx="3327585" cy="585898"/>
          </a:xfrm>
          <a:prstGeom prst="rect">
            <a:avLst/>
          </a:prstGeom>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2. CƠ SỞ LÝ THUYẾT</a:t>
            </a:r>
            <a:endParaRPr lang="en-US" sz="20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pSp>
        <p:nvGrpSpPr>
          <p:cNvPr id="302" name="Google Shape;1060;p48"/>
          <p:cNvGrpSpPr/>
          <p:nvPr/>
        </p:nvGrpSpPr>
        <p:grpSpPr>
          <a:xfrm>
            <a:off x="276372" y="2081984"/>
            <a:ext cx="460705" cy="491455"/>
            <a:chOff x="8770051" y="937343"/>
            <a:chExt cx="744273" cy="793950"/>
          </a:xfrm>
        </p:grpSpPr>
        <p:sp>
          <p:nvSpPr>
            <p:cNvPr id="303" name="Google Shape;1061;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4" name="Google Shape;1062;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5" name="Google Shape;1063;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6" name="Google Shape;1064;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1065;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08" name="Google Shape;1066;p48"/>
            <p:cNvGrpSpPr/>
            <p:nvPr/>
          </p:nvGrpSpPr>
          <p:grpSpPr>
            <a:xfrm>
              <a:off x="8770051" y="937343"/>
              <a:ext cx="744273" cy="793950"/>
              <a:chOff x="6565437" y="1588001"/>
              <a:chExt cx="744273" cy="793950"/>
            </a:xfrm>
          </p:grpSpPr>
          <p:sp>
            <p:nvSpPr>
              <p:cNvPr id="309" name="Google Shape;10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0" name="Google Shape;10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1" name="Google Shape;10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2" name="Google Shape;10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3" name="Google Shape;10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4" name="Google Shape;10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5" name="Google Shape;10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6" name="Google Shape;10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7" name="Google Shape;10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8" name="Google Shape;10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19" name="Google Shape;258;p29"/>
          <p:cNvSpPr txBox="1"/>
          <p:nvPr/>
        </p:nvSpPr>
        <p:spPr>
          <a:xfrm>
            <a:off x="835025" y="3057525"/>
            <a:ext cx="5260975" cy="586105"/>
          </a:xfrm>
          <a:prstGeom prst="rect">
            <a:avLst/>
          </a:prstGeom>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3. GIỚI THIỆU MẠNG HỌC SÂU ỨNG DỤNG TRONG PHÂN VÙNG ẢNH</a:t>
            </a:r>
            <a:endParaRPr lang="en-US" sz="20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pSp>
        <p:nvGrpSpPr>
          <p:cNvPr id="321" name="Google Shape;1060;p48"/>
          <p:cNvGrpSpPr/>
          <p:nvPr/>
        </p:nvGrpSpPr>
        <p:grpSpPr>
          <a:xfrm>
            <a:off x="276372" y="3032012"/>
            <a:ext cx="460705" cy="491455"/>
            <a:chOff x="8770051" y="937343"/>
            <a:chExt cx="744273" cy="793950"/>
          </a:xfrm>
        </p:grpSpPr>
        <p:sp>
          <p:nvSpPr>
            <p:cNvPr id="322" name="Google Shape;1061;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3" name="Google Shape;1062;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4" name="Google Shape;1063;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5" name="Google Shape;1064;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6" name="Google Shape;1065;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27" name="Google Shape;1066;p48"/>
            <p:cNvGrpSpPr/>
            <p:nvPr/>
          </p:nvGrpSpPr>
          <p:grpSpPr>
            <a:xfrm>
              <a:off x="8770051" y="937343"/>
              <a:ext cx="744273" cy="793950"/>
              <a:chOff x="6565437" y="1588001"/>
              <a:chExt cx="744273" cy="793950"/>
            </a:xfrm>
          </p:grpSpPr>
          <p:sp>
            <p:nvSpPr>
              <p:cNvPr id="328" name="Google Shape;10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9" name="Google Shape;10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0" name="Google Shape;10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1" name="Google Shape;10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2" name="Google Shape;10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3" name="Google Shape;10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10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5" name="Google Shape;10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6" name="Google Shape;10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7" name="Google Shape;10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38" name="Google Shape;258;p29"/>
          <p:cNvSpPr txBox="1"/>
          <p:nvPr/>
        </p:nvSpPr>
        <p:spPr>
          <a:xfrm>
            <a:off x="835025" y="3995420"/>
            <a:ext cx="4657725" cy="586105"/>
          </a:xfrm>
          <a:prstGeom prst="rect">
            <a:avLst/>
          </a:prstGeom>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4. KẾT LUẬN VÀ HƯỚNG PHÁT TRIỂN CHO CHUYÊN ĐỀ 2</a:t>
            </a:r>
            <a:endParaRPr lang="en-US" sz="20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pSp>
        <p:nvGrpSpPr>
          <p:cNvPr id="340" name="Google Shape;1060;p48"/>
          <p:cNvGrpSpPr/>
          <p:nvPr/>
        </p:nvGrpSpPr>
        <p:grpSpPr>
          <a:xfrm>
            <a:off x="276372" y="3969553"/>
            <a:ext cx="460705" cy="491455"/>
            <a:chOff x="8770051" y="937343"/>
            <a:chExt cx="744273" cy="793950"/>
          </a:xfrm>
        </p:grpSpPr>
        <p:sp>
          <p:nvSpPr>
            <p:cNvPr id="341" name="Google Shape;1061;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2" name="Google Shape;1062;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3" name="Google Shape;1063;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4" name="Google Shape;1064;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5" name="Google Shape;1065;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46" name="Google Shape;1066;p48"/>
            <p:cNvGrpSpPr/>
            <p:nvPr/>
          </p:nvGrpSpPr>
          <p:grpSpPr>
            <a:xfrm>
              <a:off x="8770051" y="937343"/>
              <a:ext cx="744273" cy="793950"/>
              <a:chOff x="6565437" y="1588001"/>
              <a:chExt cx="744273" cy="793950"/>
            </a:xfrm>
          </p:grpSpPr>
          <p:sp>
            <p:nvSpPr>
              <p:cNvPr id="347" name="Google Shape;10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8" name="Google Shape;10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9" name="Google Shape;10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0" name="Google Shape;10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1" name="Google Shape;10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2" name="Google Shape;10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3" name="Google Shape;10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4" name="Google Shape;10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5" name="Google Shape;10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6" name="Google Shape;10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58" name="Google Shape;270;p29"/>
          <p:cNvSpPr/>
          <p:nvPr/>
        </p:nvSpPr>
        <p:spPr>
          <a:xfrm>
            <a:off x="5074614" y="4909595"/>
            <a:ext cx="367673"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4" name="Google Shape;258;p29"/>
          <p:cNvSpPr txBox="1"/>
          <p:nvPr/>
        </p:nvSpPr>
        <p:spPr>
          <a:xfrm>
            <a:off x="835025" y="292735"/>
            <a:ext cx="2178050" cy="584835"/>
          </a:xfrm>
          <a:prstGeom prst="rect">
            <a:avLst/>
          </a:prstGeom>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Font typeface="Arial" panose="020B0604020202020204" pitchFamily="34" charset="0"/>
              <a:buNone/>
            </a:pPr>
            <a:r>
              <a:rPr lang="en-US" sz="3600" b="1" dirty="0">
                <a:solidFill>
                  <a:srgbClr val="0070C0"/>
                </a:solidFill>
                <a:latin typeface="Lato" panose="020F0502020204030203" pitchFamily="34" charset="0"/>
                <a:ea typeface="Lato" panose="020F0502020204030203" pitchFamily="34" charset="0"/>
                <a:cs typeface="Lato" panose="020F0502020204030203" pitchFamily="34" charset="0"/>
              </a:rPr>
              <a:t>MỤC LỤC</a:t>
            </a:r>
            <a:endParaRPr lang="en-US" sz="36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descr="MatlabSample"/>
          <p:cNvPicPr>
            <a:picLocks noChangeAspect="1"/>
          </p:cNvPicPr>
          <p:nvPr/>
        </p:nvPicPr>
        <p:blipFill>
          <a:blip r:embed="rId1"/>
          <a:stretch>
            <a:fillRect/>
          </a:stretch>
        </p:blipFill>
        <p:spPr>
          <a:xfrm>
            <a:off x="5711825" y="105410"/>
            <a:ext cx="5757545" cy="2988310"/>
          </a:xfrm>
          <a:prstGeom prst="rect">
            <a:avLst/>
          </a:prstGeom>
          <a:effectLst>
            <a:softEdge rad="317500"/>
          </a:effectLst>
        </p:spPr>
      </p:pic>
      <p:pic>
        <p:nvPicPr>
          <p:cNvPr id="3" name="Picture 2" descr="AI_hierachical"/>
          <p:cNvPicPr>
            <a:picLocks noChangeAspect="1"/>
          </p:cNvPicPr>
          <p:nvPr/>
        </p:nvPicPr>
        <p:blipFill>
          <a:blip r:embed="rId2"/>
          <a:stretch>
            <a:fillRect/>
          </a:stretch>
        </p:blipFill>
        <p:spPr>
          <a:xfrm>
            <a:off x="6447790" y="3032125"/>
            <a:ext cx="4286250" cy="3429635"/>
          </a:xfrm>
          <a:prstGeom prst="rect">
            <a:avLst/>
          </a:prstGeom>
          <a:effectLst>
            <a:softEdge rad="31750"/>
          </a:effectLst>
        </p:spPr>
      </p:pic>
      <p:sp>
        <p:nvSpPr>
          <p:cNvPr id="23" name="Text Box 22"/>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1056640" y="3627503"/>
            <a:ext cx="10363200" cy="1546400"/>
          </a:xfrm>
          <a:prstGeom prst="rect">
            <a:avLst/>
          </a:prstGeom>
        </p:spPr>
        <p:txBody>
          <a:bodyPr spcFirstLastPara="1" vert="horz" wrap="square" lIns="121900" tIns="121900" rIns="121900" bIns="121900" rtlCol="0" anchor="b" anchorCtr="0">
            <a:noAutofit/>
          </a:bodyPr>
          <a:lstStyle/>
          <a:p>
            <a:r>
              <a:rPr lang="en-US" altLang="en-GB" b="1" dirty="0">
                <a:solidFill>
                  <a:schemeClr val="accent2"/>
                </a:solidFill>
              </a:rPr>
              <a:t>4</a:t>
            </a:r>
            <a:r>
              <a:rPr lang="en-GB" b="1" dirty="0">
                <a:solidFill>
                  <a:schemeClr val="accent2"/>
                </a:solidFill>
              </a:rPr>
              <a:t>.</a:t>
            </a:r>
            <a:endParaRPr b="1" dirty="0">
              <a:solidFill>
                <a:schemeClr val="accent2"/>
              </a:solidFill>
            </a:endParaRPr>
          </a:p>
          <a:p>
            <a:r>
              <a:rPr lang="en-GB" b="1" dirty="0"/>
              <a:t>KẾT LUẬN VÀ ĐỊNH</a:t>
            </a:r>
            <a:br>
              <a:rPr lang="en-GB" b="1" dirty="0"/>
            </a:br>
            <a:r>
              <a:rPr lang="en-GB" b="1" dirty="0"/>
              <a:t>HƯỚNG PHÁT TRIỂN CHO</a:t>
            </a:r>
            <a:br>
              <a:rPr lang="en-GB" b="1" dirty="0"/>
            </a:br>
            <a:r>
              <a:rPr lang="en-GB" b="1" dirty="0"/>
              <a:t>CHUYÊN ĐỀ 2</a:t>
            </a:r>
            <a:endParaRPr lang="en-GB" b="1" dirty="0"/>
          </a:p>
        </p:txBody>
      </p:sp>
      <p:pic>
        <p:nvPicPr>
          <p:cNvPr id="4" name="Picture 2" descr="Xét Tuyển | SPKT | HCMUTE | ĐH Sư Phạm Kỹ Thuật TP.HCM"/>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846070" y="5454015"/>
            <a:ext cx="6499860" cy="1403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Kết Luận</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
        <p:nvSpPr>
          <p:cNvPr id="3" name="Text Box 2"/>
          <p:cNvSpPr txBox="1"/>
          <p:nvPr/>
        </p:nvSpPr>
        <p:spPr>
          <a:xfrm>
            <a:off x="523875" y="590868"/>
            <a:ext cx="5080000" cy="147637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Tiếp Cận và Hiểu Biết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Nghiên cứu sâu về mạng nơ-ron tích chập và lý thuyết học sâu.</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Tìm hiểu về bài toán phân vùng ảnh và áp dụng học sâu vào bài toán này.</a:t>
            </a:r>
            <a:endParaRPr>
              <a:ln/>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6344285" y="590868"/>
            <a:ext cx="5080000" cy="922020"/>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Phát Hiện và Lựa Chọn</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U-Net là sự lựa chọn tốt nhất cho dự án.</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Hiệu quả và linh hoạt trong việc phân vùng ảnh.</a:t>
            </a:r>
            <a:endParaRPr>
              <a:ln/>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7760" y="2332990"/>
            <a:ext cx="4856480" cy="398780"/>
          </a:xfrm>
          <a:prstGeom prst="rect">
            <a:avLst/>
          </a:prstGeom>
        </p:spPr>
        <p:txBody>
          <a:bodyPr wrap="square">
            <a:spAutoFit/>
          </a:bodyPr>
          <a:p>
            <a:r>
              <a:rPr sz="2000" b="1">
                <a:ln/>
                <a:solidFill>
                  <a:schemeClr val="accent1"/>
                </a:solidFill>
                <a:effectLst>
                  <a:outerShdw blurRad="38100" dist="25400" dir="5400000" algn="ctr" rotWithShape="0">
                    <a:srgbClr val="6E747A">
                      <a:alpha val="43000"/>
                    </a:srgbClr>
                  </a:outerShdw>
                </a:effectLst>
              </a:rPr>
              <a:t>So Sánh</a:t>
            </a:r>
            <a:r>
              <a:rPr lang="en-US" sz="2000" b="1">
                <a:ln/>
                <a:solidFill>
                  <a:schemeClr val="accent1"/>
                </a:solidFill>
                <a:effectLst>
                  <a:outerShdw blurRad="38100" dist="25400" dir="5400000" algn="ctr" rotWithShape="0">
                    <a:srgbClr val="6E747A">
                      <a:alpha val="43000"/>
                    </a:srgbClr>
                  </a:outerShdw>
                </a:effectLst>
              </a:rPr>
              <a:t> U-Net</a:t>
            </a:r>
            <a:r>
              <a:rPr sz="2000" b="1">
                <a:ln/>
                <a:solidFill>
                  <a:schemeClr val="accent1"/>
                </a:solidFill>
                <a:effectLst>
                  <a:outerShdw blurRad="38100" dist="25400" dir="5400000" algn="ctr" rotWithShape="0">
                    <a:srgbClr val="6E747A">
                      <a:alpha val="43000"/>
                    </a:srgbClr>
                  </a:outerShdw>
                </a:effectLst>
              </a:rPr>
              <a:t> với Các Mô Hình Khác</a:t>
            </a:r>
            <a:endParaRPr sz="2000" b="1">
              <a:ln/>
              <a:solidFill>
                <a:schemeClr val="accent1"/>
              </a:solidFill>
              <a:effectLst>
                <a:outerShdw blurRad="38100" dist="25400" dir="5400000" algn="ctr" rotWithShape="0">
                  <a:srgbClr val="6E747A">
                    <a:alpha val="43000"/>
                  </a:srgbClr>
                </a:outerShdw>
              </a:effectLst>
            </a:endParaRPr>
          </a:p>
        </p:txBody>
      </p:sp>
      <p:sp>
        <p:nvSpPr>
          <p:cNvPr id="6" name="Text Box 5"/>
          <p:cNvSpPr txBox="1"/>
          <p:nvPr/>
        </p:nvSpPr>
        <p:spPr>
          <a:xfrm>
            <a:off x="523875" y="2997200"/>
            <a:ext cx="4693285" cy="1476375"/>
          </a:xfrm>
          <a:prstGeom prst="rect">
            <a:avLst/>
          </a:prstGeom>
        </p:spPr>
        <p:txBody>
          <a:bodyPr wrap="square">
            <a:spAutoFit/>
          </a:bodyPr>
          <a:p>
            <a:r>
              <a:rPr b="1">
                <a:ln/>
                <a:solidFill>
                  <a:schemeClr val="accent1"/>
                </a:solidFill>
                <a:effectLst>
                  <a:outerShdw blurRad="38100" dist="25400" dir="5400000" algn="ctr" rotWithShape="0">
                    <a:srgbClr val="6E747A">
                      <a:alpha val="43000"/>
                    </a:srgbClr>
                  </a:outerShdw>
                </a:effectLst>
              </a:rPr>
              <a:t>U-Net vs. SqueezeSegV2</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Xử lý tốt các đối tượng nhỏ.</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Không đối mặt với hạn chế nhận diện vật thể nhỏ.</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Yêu cầu tài nguyên tính toán thấp hơn.</a:t>
            </a:r>
            <a:endParaRPr>
              <a:ln/>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6425565" y="2923223"/>
            <a:ext cx="5080000" cy="922020"/>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U-Net vs. SegNet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Khả năng điều chỉnh và tinh chỉnh tốt cho các nhiệm vụ cụ thể.</a:t>
            </a:r>
            <a:endParaRPr>
              <a:ln/>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523875" y="4676140"/>
            <a:ext cx="5385435" cy="1198880"/>
          </a:xfrm>
          <a:prstGeom prst="rect">
            <a:avLst/>
          </a:prstGeom>
        </p:spPr>
        <p:txBody>
          <a:bodyPr wrap="square">
            <a:spAutoFit/>
          </a:bodyPr>
          <a:p>
            <a:r>
              <a:rPr b="1">
                <a:ln/>
                <a:solidFill>
                  <a:schemeClr val="accent1"/>
                </a:solidFill>
                <a:effectLst>
                  <a:outerShdw blurRad="38100" dist="25400" dir="5400000" algn="ctr" rotWithShape="0">
                    <a:srgbClr val="6E747A">
                      <a:alpha val="43000"/>
                    </a:srgbClr>
                  </a:outerShdw>
                </a:effectLst>
              </a:rPr>
              <a:t>Ưu Điểm Nổi Bật của U-Net</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Khả năng xử lý đối tượng nhỏ hiệu quả.</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Linh hoạt trong điều chỉnh cho các nhiệm vụ cụ thể.</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Giảm thiểu hạn chế mà các mô hình khác gặp phải.</a:t>
            </a:r>
            <a:endParaRPr>
              <a:ln/>
              <a:solidFill>
                <a:schemeClr val="tx1"/>
              </a:solidFill>
              <a:effectLst>
                <a:outerShdw blurRad="38100" dist="19050" dir="2700000" algn="tl" rotWithShape="0">
                  <a:schemeClr val="dk1">
                    <a:alpha val="40000"/>
                  </a:schemeClr>
                </a:outerShdw>
              </a:effectLst>
            </a:endParaRPr>
          </a:p>
        </p:txBody>
      </p:sp>
      <p:sp>
        <p:nvSpPr>
          <p:cNvPr id="18" name="Text Box 17"/>
          <p:cNvSpPr txBox="1"/>
          <p:nvPr/>
        </p:nvSpPr>
        <p:spPr>
          <a:xfrm>
            <a:off x="6435725" y="4675823"/>
            <a:ext cx="5080000" cy="147637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Kết Luận</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Sử dụng U-Net giúp giải quyết các yêu cầu của dự án hiệu quả và linh hoạt.</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Giảm thiểu các hạn chế của các mô hình như SqueezeSegV2 và SegNet.</a:t>
            </a:r>
            <a:endParaRPr>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Hướng phát triển</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
        <p:nvSpPr>
          <p:cNvPr id="2" name="Text Box 1"/>
          <p:cNvSpPr txBox="1"/>
          <p:nvPr/>
        </p:nvSpPr>
        <p:spPr>
          <a:xfrm>
            <a:off x="127000" y="726758"/>
            <a:ext cx="5080000" cy="147637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Tối Ưu Hóa Cấu Trúc Mạng</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Tinh chỉnh kiến trúc mạng để tối ưu hóa việc trích xuất đặc trưng và dự đoán.</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Cải tiến các hàm mất mát để tăng độ chính xác và giảm thiểu thời gian dự đoán.</a:t>
            </a:r>
            <a:endParaRPr>
              <a:ln/>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27000" y="2412048"/>
            <a:ext cx="5080000" cy="175323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Thu Thập Dữ Liệu Đa Dạng</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a:ln/>
                <a:solidFill>
                  <a:schemeClr val="tx1"/>
                </a:solidFill>
                <a:effectLst>
                  <a:outerShdw blurRad="38100" dist="19050" dir="2700000" algn="tl" rotWithShape="0">
                    <a:schemeClr val="dk1">
                      <a:alpha val="40000"/>
                    </a:schemeClr>
                  </a:outerShdw>
                </a:effectLst>
              </a:rPr>
              <a:t>Tập dữ liệu đa dạng bao gồm các </a:t>
            </a:r>
            <a:r>
              <a:rPr lang="en-US">
                <a:ln/>
                <a:solidFill>
                  <a:schemeClr val="tx1"/>
                </a:solidFill>
                <a:effectLst>
                  <a:outerShdw blurRad="38100" dist="19050" dir="2700000" algn="tl" rotWithShape="0">
                    <a:schemeClr val="dk1">
                      <a:alpha val="40000"/>
                    </a:schemeClr>
                  </a:outerShdw>
                </a:effectLst>
              </a:rPr>
              <a:t>tín hiệu có chỉ số nhiễu cao</a:t>
            </a:r>
            <a:endParaRPr>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lang="en-US">
                <a:ln/>
                <a:solidFill>
                  <a:schemeClr val="tx1"/>
                </a:solidFill>
                <a:effectLst>
                  <a:outerShdw blurRad="38100" dist="19050" dir="2700000" algn="tl" rotWithShape="0">
                    <a:schemeClr val="dk1">
                      <a:alpha val="40000"/>
                    </a:schemeClr>
                  </a:outerShdw>
                </a:effectLst>
              </a:rPr>
              <a:t>Giảm kích thước ảnh huấn luyện để giảm tải cho mô hình mạng đồng thời vẫn giữ được độ chính xác cao</a:t>
            </a:r>
            <a:endParaRPr lang="en-US">
              <a:ln/>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198755" y="4280218"/>
            <a:ext cx="5080000" cy="1753235"/>
          </a:xfrm>
          <a:prstGeom prst="rect">
            <a:avLst/>
          </a:prstGeom>
        </p:spPr>
        <p:txBody>
          <a:bodyPr>
            <a:spAutoFit/>
          </a:bodyPr>
          <a:p>
            <a:r>
              <a:rPr b="1">
                <a:ln/>
                <a:solidFill>
                  <a:schemeClr val="accent1"/>
                </a:solidFill>
                <a:effectLst>
                  <a:outerShdw blurRad="38100" dist="25400" dir="5400000" algn="ctr" rotWithShape="0">
                    <a:srgbClr val="6E747A">
                      <a:alpha val="43000"/>
                    </a:srgbClr>
                  </a:outerShdw>
                </a:effectLst>
              </a:rPr>
              <a:t>Kết Luận</a:t>
            </a:r>
            <a:endParaRPr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lang="en-US">
                <a:ln/>
                <a:solidFill>
                  <a:schemeClr val="tx1"/>
                </a:solidFill>
                <a:effectLst>
                  <a:outerShdw blurRad="38100" dist="19050" dir="2700000" algn="tl" rotWithShape="0">
                    <a:schemeClr val="dk1">
                      <a:alpha val="40000"/>
                    </a:schemeClr>
                  </a:outerShdw>
                </a:effectLst>
              </a:rPr>
              <a:t>Nghiên cứu sâu hơn về tối ưu hóa mạng và hàm mất mát sẽ cải thiện hiệu suất U-Net.</a:t>
            </a:r>
            <a:endParaRPr lang="en-US">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lang="en-US">
                <a:ln/>
                <a:solidFill>
                  <a:schemeClr val="tx1"/>
                </a:solidFill>
                <a:effectLst>
                  <a:outerShdw blurRad="38100" dist="19050" dir="2700000" algn="tl" rotWithShape="0">
                    <a:schemeClr val="dk1">
                      <a:alpha val="40000"/>
                    </a:schemeClr>
                  </a:outerShdw>
                </a:effectLst>
              </a:rPr>
              <a:t>Tập dữ liệu phong phú và khám phá độ phân giải là yếu tố quan trọng để nâng cao khả năng tổng quát và hiệu quả của mô hình.</a:t>
            </a:r>
            <a:endParaRPr lang="en-US">
              <a:ln/>
              <a:solidFill>
                <a:schemeClr val="tx1"/>
              </a:solidFill>
              <a:effectLst>
                <a:outerShdw blurRad="38100" dist="19050" dir="2700000" algn="tl" rotWithShape="0">
                  <a:schemeClr val="dk1">
                    <a:alpha val="40000"/>
                  </a:schemeClr>
                </a:outerShdw>
              </a:effectLst>
            </a:endParaRPr>
          </a:p>
        </p:txBody>
      </p:sp>
      <p:pic>
        <p:nvPicPr>
          <p:cNvPr id="5" name="Picture 4"/>
          <p:cNvPicPr/>
          <p:nvPr/>
        </p:nvPicPr>
        <p:blipFill>
          <a:blip r:embed="rId2"/>
        </p:blipFill>
        <p:spPr>
          <a:xfrm>
            <a:off x="6096000" y="1771650"/>
            <a:ext cx="5662295" cy="3034665"/>
          </a:xfrm>
          <a:prstGeom prst="rect">
            <a:avLst/>
          </a:prstGeom>
          <a:effectLst>
            <a:softEdge rad="3175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Tài liệu Tham Khảo</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
        <p:nvSpPr>
          <p:cNvPr id="6" name="Text Box 5"/>
          <p:cNvSpPr txBox="1"/>
          <p:nvPr/>
        </p:nvSpPr>
        <p:spPr>
          <a:xfrm>
            <a:off x="269875" y="518160"/>
            <a:ext cx="11433810" cy="6000750"/>
          </a:xfrm>
          <a:prstGeom prst="rect">
            <a:avLst/>
          </a:prstGeom>
        </p:spPr>
        <p:txBody>
          <a:bodyPr wrap="square">
            <a:spAutoFit/>
          </a:bodyPr>
          <a:p>
            <a:r>
              <a:rPr sz="1600" b="1">
                <a:solidFill>
                  <a:srgbClr val="000000"/>
                </a:solidFill>
                <a:latin typeface="Calibri" panose="020F0502020204030204" charset="0"/>
                <a:ea typeface="VnNimbusRomanNo9L"/>
                <a:cs typeface="Calibri" panose="020F0502020204030204" charset="0"/>
              </a:rPr>
              <a:t>[1]</a:t>
            </a:r>
            <a:r>
              <a:rPr sz="1600">
                <a:solidFill>
                  <a:srgbClr val="000000"/>
                </a:solidFill>
                <a:latin typeface="Calibri" panose="020F0502020204030204" charset="0"/>
                <a:ea typeface="VnNimbusRomanNo9L"/>
                <a:cs typeface="Calibri" panose="020F0502020204030204" charset="0"/>
              </a:rPr>
              <a:t> T. Yucek and H. Arslan, “A survey of spectrum sensing algorithms for cognitive radio applications,” </a:t>
            </a:r>
            <a:r>
              <a:rPr sz="1600" i="1">
                <a:solidFill>
                  <a:srgbClr val="000000"/>
                </a:solidFill>
                <a:latin typeface="Calibri" panose="020F0502020204030204" charset="0"/>
                <a:ea typeface="VnNimbusRomanNo9L-Italic"/>
                <a:cs typeface="Calibri" panose="020F0502020204030204" charset="0"/>
              </a:rPr>
              <a:t>IEEE Communications Surveys &amp; Tutorials</a:t>
            </a:r>
            <a:r>
              <a:rPr sz="1600">
                <a:solidFill>
                  <a:srgbClr val="000000"/>
                </a:solidFill>
                <a:latin typeface="Calibri" panose="020F0502020204030204" charset="0"/>
                <a:ea typeface="VnNimbusRomanNo9L"/>
                <a:cs typeface="Calibri" panose="020F0502020204030204" charset="0"/>
              </a:rPr>
              <a:t>, vol. 11, no. 1, pp.116–130, Mar. 2009. </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[2]</a:t>
            </a:r>
            <a:r>
              <a:rPr sz="1600">
                <a:solidFill>
                  <a:srgbClr val="000000"/>
                </a:solidFill>
                <a:latin typeface="Calibri" panose="020F0502020204030204" charset="0"/>
                <a:ea typeface="VnNimbusRomanNo9L"/>
                <a:cs typeface="Calibri" panose="020F0502020204030204" charset="0"/>
              </a:rPr>
              <a:t> A. Kumar, N. Gaur, S. Chakravarty, M. H. Alsharif, P. Uthansakul, and M. Uthansakul, “Analysis of spectrum sensing using deep learning algorithms: CNNs and RNNs,” </a:t>
            </a:r>
            <a:r>
              <a:rPr sz="1600" i="1">
                <a:solidFill>
                  <a:srgbClr val="000000"/>
                </a:solidFill>
                <a:latin typeface="Calibri" panose="020F0502020204030204" charset="0"/>
                <a:ea typeface="VnNimbusRomanNo9L-Italic"/>
                <a:cs typeface="Calibri" panose="020F0502020204030204" charset="0"/>
              </a:rPr>
              <a:t>Ain Shams Engineering Journal</a:t>
            </a:r>
            <a:r>
              <a:rPr sz="1600">
                <a:solidFill>
                  <a:srgbClr val="000000"/>
                </a:solidFill>
                <a:latin typeface="Calibri" panose="020F0502020204030204" charset="0"/>
                <a:ea typeface="VnNimbusRomanNo9L"/>
                <a:cs typeface="Calibri" panose="020F0502020204030204" charset="0"/>
              </a:rPr>
              <a:t>, vol. 15, no. 3, p.102505, Mar. 2024. </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[3]</a:t>
            </a:r>
            <a:r>
              <a:rPr sz="1600">
                <a:solidFill>
                  <a:srgbClr val="000000"/>
                </a:solidFill>
                <a:latin typeface="Calibri" panose="020F0502020204030204" charset="0"/>
                <a:ea typeface="VnNimbusRomanNo9L"/>
                <a:cs typeface="Calibri" panose="020F0502020204030204" charset="0"/>
              </a:rPr>
              <a:t> A. Ali and W. Hamouda, “Advances on spectrum sensing for cognitive radio networks: Theory and applications,” </a:t>
            </a:r>
            <a:r>
              <a:rPr sz="1600" i="1">
                <a:solidFill>
                  <a:srgbClr val="000000"/>
                </a:solidFill>
                <a:latin typeface="Calibri" panose="020F0502020204030204" charset="0"/>
                <a:ea typeface="VnNimbusRomanNo9L-Italic"/>
                <a:cs typeface="Calibri" panose="020F0502020204030204" charset="0"/>
              </a:rPr>
              <a:t>IEEE Communications</a:t>
            </a:r>
            <a:r>
              <a:rPr lang="en-US" sz="1600" i="1">
                <a:solidFill>
                  <a:srgbClr val="000000"/>
                </a:solidFill>
                <a:latin typeface="Calibri" panose="020F0502020204030204" charset="0"/>
                <a:ea typeface="VnNimbusRomanNo9L-Italic"/>
                <a:cs typeface="Calibri" panose="020F0502020204030204" charset="0"/>
              </a:rPr>
              <a:t> </a:t>
            </a:r>
            <a:r>
              <a:rPr sz="1600" i="1">
                <a:solidFill>
                  <a:srgbClr val="000000"/>
                </a:solidFill>
                <a:latin typeface="Calibri" panose="020F0502020204030204" charset="0"/>
                <a:ea typeface="VnNimbusRomanNo9L-Italic"/>
                <a:cs typeface="Calibri" panose="020F0502020204030204" charset="0"/>
              </a:rPr>
              <a:t>Surveys &amp; Tutorials</a:t>
            </a:r>
            <a:r>
              <a:rPr sz="1600">
                <a:solidFill>
                  <a:srgbClr val="000000"/>
                </a:solidFill>
                <a:latin typeface="Calibri" panose="020F0502020204030204" charset="0"/>
                <a:ea typeface="VnNimbusRomanNo9L"/>
                <a:cs typeface="Calibri" panose="020F0502020204030204" charset="0"/>
              </a:rPr>
              <a:t>, vol. 19, no. 2, pp. 1277–1304, Jun. 2017. </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[4]</a:t>
            </a:r>
            <a:r>
              <a:rPr sz="1600">
                <a:solidFill>
                  <a:srgbClr val="000000"/>
                </a:solidFill>
                <a:latin typeface="Calibri" panose="020F0502020204030204" charset="0"/>
                <a:ea typeface="VnNimbusRomanNo9L"/>
                <a:cs typeface="Calibri" panose="020F0502020204030204" charset="0"/>
              </a:rPr>
              <a:t> S. D. Liyanaarachchi, T. Riihonen, C. B. Barneto, and M. Valkama, “Optimized waveforms for 5G–6G communication with sensing:</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Theory, simulations and experiments,” </a:t>
            </a:r>
            <a:r>
              <a:rPr sz="1600" i="1">
                <a:solidFill>
                  <a:srgbClr val="000000"/>
                </a:solidFill>
                <a:latin typeface="Calibri" panose="020F0502020204030204" charset="0"/>
                <a:ea typeface="VnNimbusRomanNo9L-Italic"/>
                <a:cs typeface="Calibri" panose="020F0502020204030204" charset="0"/>
              </a:rPr>
              <a:t>IEEE Transactions on Wireless Communications</a:t>
            </a:r>
            <a:r>
              <a:rPr sz="1600">
                <a:solidFill>
                  <a:srgbClr val="000000"/>
                </a:solidFill>
                <a:latin typeface="Calibri" panose="020F0502020204030204" charset="0"/>
                <a:ea typeface="VnNimbusRomanNo9L"/>
                <a:cs typeface="Calibri" panose="020F0502020204030204" charset="0"/>
              </a:rPr>
              <a:t>, vol. 20, no. 12, pp. 8301–8315, Dec. 2021. </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[5]</a:t>
            </a:r>
            <a:r>
              <a:rPr sz="1600">
                <a:solidFill>
                  <a:srgbClr val="000000"/>
                </a:solidFill>
                <a:latin typeface="Calibri" panose="020F0502020204030204" charset="0"/>
                <a:ea typeface="VnNimbusRomanNo9L"/>
                <a:cs typeface="Calibri" panose="020F0502020204030204" charset="0"/>
              </a:rPr>
              <a:t> G.-V. Nguyen, C. V. Phan, and T. Huynh-The, “Accurate spectrum sensing with improved DeepLabV3+ for 5G-LTE signals identification,” in </a:t>
            </a:r>
            <a:r>
              <a:rPr sz="1600" i="1">
                <a:solidFill>
                  <a:srgbClr val="000000"/>
                </a:solidFill>
                <a:latin typeface="Calibri" panose="020F0502020204030204" charset="0"/>
                <a:ea typeface="VnNimbusRomanNo9L-Italic"/>
                <a:cs typeface="Calibri" panose="020F0502020204030204" charset="0"/>
              </a:rPr>
              <a:t>Proc. 2023 of the 12th International Symposium on Information and Communication Technology</a:t>
            </a:r>
            <a:r>
              <a:rPr sz="1600">
                <a:solidFill>
                  <a:srgbClr val="000000"/>
                </a:solidFill>
                <a:latin typeface="Calibri" panose="020F0502020204030204" charset="0"/>
                <a:ea typeface="VnNimbusRomanNo9L"/>
                <a:cs typeface="Calibri" panose="020F0502020204030204" charset="0"/>
              </a:rPr>
              <a:t>, HoChiMinh, Vietnam, Dec. 2023, pp. 221–227.</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[6]</a:t>
            </a:r>
            <a:r>
              <a:rPr sz="1600">
                <a:solidFill>
                  <a:srgbClr val="000000"/>
                </a:solidFill>
                <a:latin typeface="Calibri" panose="020F0502020204030204" charset="0"/>
                <a:ea typeface="VnNimbusRomanNo9L"/>
                <a:cs typeface="Calibri" panose="020F0502020204030204" charset="0"/>
              </a:rPr>
              <a:t> T. Huynh-The, Q.-V. Pham, T.-H. Vu, D. B. da Costa, and V.-P. Hoang, “Intel_x0002_ligent spectrum sensing with convnet for 5G and LTE signals identification,”in Proc. 2023 IEEE Statistical Signal Processing Workshop (SSP), Hanoi,Vietnam, Jul. 2023, pp. 140–144.</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[7]</a:t>
            </a:r>
            <a:r>
              <a:rPr sz="1600">
                <a:solidFill>
                  <a:srgbClr val="000000"/>
                </a:solidFill>
                <a:latin typeface="Calibri" panose="020F0502020204030204" charset="0"/>
                <a:ea typeface="VnNimbusRomanNo9L"/>
                <a:cs typeface="Calibri" panose="020F0502020204030204" charset="0"/>
              </a:rPr>
              <a:t> T. Huynh-The, N. C. Luong, H. Phan, D. B. da Costa, and Q.-V. Pham, “Im_x0002_proved waveform classification for integrated radarcommunication 6 G sys_x0002_tems via convolutional neural networks,” IEEE Transactions on Vehicular</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Technology, Apr. 2024.</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[8]</a:t>
            </a:r>
            <a:r>
              <a:rPr sz="1600">
                <a:solidFill>
                  <a:srgbClr val="000000"/>
                </a:solidFill>
                <a:latin typeface="Calibri" panose="020F0502020204030204" charset="0"/>
                <a:ea typeface="VnNimbusRomanNo9L"/>
                <a:cs typeface="Calibri" panose="020F0502020204030204" charset="0"/>
              </a:rPr>
              <a:t> J. Gao, X. Yi, C. Zhong, X. Chen, and Z. Zhang, “Deep learning for spectrum</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sensing,” IEEE Wireless Communications Letters, vol. 8, no. 6, pp. 1727–1730, Dec. 2019.</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[9]</a:t>
            </a:r>
            <a:r>
              <a:rPr sz="1600">
                <a:solidFill>
                  <a:srgbClr val="000000"/>
                </a:solidFill>
                <a:latin typeface="Calibri" panose="020F0502020204030204" charset="0"/>
                <a:ea typeface="VnNimbusRomanNo9L"/>
                <a:cs typeface="Calibri" panose="020F0502020204030204" charset="0"/>
              </a:rPr>
              <a:t> W. Weng and X. Zhu, “INet: Convolutional networks for biomedical image</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segmentation,” IEEE Access, vol. 9, pp. 16 591–16 603, Jan. 2021.</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[10]</a:t>
            </a:r>
            <a:r>
              <a:rPr sz="1600">
                <a:solidFill>
                  <a:srgbClr val="000000"/>
                </a:solidFill>
                <a:latin typeface="Calibri" panose="020F0502020204030204" charset="0"/>
                <a:ea typeface="VnNimbusRomanNo9L"/>
                <a:cs typeface="Calibri" panose="020F0502020204030204" charset="0"/>
              </a:rPr>
              <a:t> Z. Zhou, M. M. R. Siddiquee, N. Tajbakhsh, and J. Liang, “Unet++: Re_x0002_designing skip connections to exploit multiscale features in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image segmenta_x0002_tion,” IEEE transactions on medical imaging, vol. 39, no. 6, pp. 1856–1867,</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Jun. 2019.</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[11]</a:t>
            </a:r>
            <a:r>
              <a:rPr sz="1600">
                <a:solidFill>
                  <a:srgbClr val="000000"/>
                </a:solidFill>
                <a:latin typeface="Calibri" panose="020F0502020204030204" charset="0"/>
                <a:ea typeface="VnNimbusRomanNo9L"/>
                <a:cs typeface="Calibri" panose="020F0502020204030204" charset="0"/>
              </a:rPr>
              <a:t> F. Chollet, “Xception: Deep learning with depthwise separable convolu_x0002_tions,” in Proc. 2017 IEEE Conference on Computer Vision and Pattern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Recognition (CVPR), Nov. 2017, pp. 1800–1807.</a:t>
            </a:r>
            <a:endParaRPr sz="1600">
              <a:solidFill>
                <a:srgbClr val="000000"/>
              </a:solidFill>
              <a:latin typeface="Calibri" panose="020F0502020204030204" charset="0"/>
              <a:ea typeface="VnNimbusRomanNo9L"/>
              <a:cs typeface="Calibri" panose="020F0502020204030204" charset="0"/>
            </a:endParaRPr>
          </a:p>
          <a:p>
            <a:endParaRPr sz="1600">
              <a:solidFill>
                <a:srgbClr val="000000"/>
              </a:solidFill>
              <a:latin typeface="Calibri" panose="020F0502020204030204" charset="0"/>
              <a:ea typeface="VnNimbusRomanNo9L"/>
              <a:cs typeface="Calibri" panose="020F0502020204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53340"/>
            <a:ext cx="6576060" cy="464820"/>
          </a:xfrm>
          <a:prstGeom prst="rect">
            <a:avLst/>
          </a:prstGeom>
        </p:spPr>
        <p:txBody>
          <a:bodyPr spcFirstLastPara="1" vert="horz" wrap="square" lIns="121900" tIns="121900" rIns="121900" bIns="121900" rtlCol="0" anchor="b" anchorCtr="0">
            <a:noAutofit/>
          </a:bodyPr>
          <a:lstStyle/>
          <a:p>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sym typeface="+mn-ea"/>
              </a:rPr>
              <a:t>Tài liệu Tham Khảo</a:t>
            </a:r>
            <a:endParaRPr lang="en-US"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4" name="Text Box 23"/>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
        <p:nvSpPr>
          <p:cNvPr id="6" name="Text Box 5"/>
          <p:cNvSpPr txBox="1"/>
          <p:nvPr/>
        </p:nvSpPr>
        <p:spPr>
          <a:xfrm>
            <a:off x="269875" y="518160"/>
            <a:ext cx="11433810" cy="5507990"/>
          </a:xfrm>
          <a:prstGeom prst="rect">
            <a:avLst/>
          </a:prstGeom>
        </p:spPr>
        <p:txBody>
          <a:bodyPr wrap="square">
            <a:spAutoFit/>
          </a:bodyPr>
          <a:p>
            <a:r>
              <a:rPr sz="1600" b="1">
                <a:solidFill>
                  <a:srgbClr val="000000"/>
                </a:solidFill>
                <a:latin typeface="Calibri" panose="020F0502020204030204" charset="0"/>
                <a:ea typeface="VnNimbusRomanNo9L"/>
                <a:cs typeface="Calibri" panose="020F0502020204030204" charset="0"/>
              </a:rPr>
              <a:t>[12]</a:t>
            </a:r>
            <a:r>
              <a:rPr sz="1600">
                <a:solidFill>
                  <a:srgbClr val="000000"/>
                </a:solidFill>
                <a:latin typeface="Calibri" panose="020F0502020204030204" charset="0"/>
                <a:ea typeface="VnNimbusRomanNo9L"/>
                <a:cs typeface="Calibri" panose="020F0502020204030204" charset="0"/>
              </a:rPr>
              <a:t> M. Z. Alom, C. Yakopcic, T. M. Taha, and V. K. Asari, “Nuclei segmentation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with recurrent residual convolutional neural networks</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based U-Net (R2U_x0002_Net),” in Proc. 2018 - IEEE National Aerospace and Electronics Conference,</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Dec. 2018, pp. 228–233.</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[13]</a:t>
            </a:r>
            <a:r>
              <a:rPr sz="1600">
                <a:solidFill>
                  <a:srgbClr val="000000"/>
                </a:solidFill>
                <a:latin typeface="Calibri" panose="020F0502020204030204" charset="0"/>
                <a:ea typeface="VnNimbusRomanNo9L"/>
                <a:cs typeface="Calibri" panose="020F0502020204030204" charset="0"/>
              </a:rPr>
              <a:t> K. He, X. Zhang, S. Ren, and J. Sun, “Deep residual learning for image recog_x0002_nition,” in Proc. 2016 IEEE Conference on Computer Vision and Pattern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Recognition (CVPR), Dec. 2016, pp. 770–778.</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[14]</a:t>
            </a:r>
            <a:r>
              <a:rPr sz="1600">
                <a:solidFill>
                  <a:srgbClr val="000000"/>
                </a:solidFill>
                <a:latin typeface="Calibri" panose="020F0502020204030204" charset="0"/>
                <a:ea typeface="VnNimbusRomanNo9L"/>
                <a:cs typeface="Calibri" panose="020F0502020204030204" charset="0"/>
              </a:rPr>
              <a:t> M. Aghalari, A. Aghagolzadeh, and M. Ezoji, “Brain tumor image segmenta_x0002_tion via asymmetric/symmetric unet based on two</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pathway-residual blocks,”</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Biomedical signal processing and control, vol. 69, p. 102841, Aug. 2021.</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[15]</a:t>
            </a:r>
            <a:r>
              <a:rPr sz="1600">
                <a:solidFill>
                  <a:srgbClr val="000000"/>
                </a:solidFill>
                <a:latin typeface="Calibri" panose="020F0502020204030204" charset="0"/>
                <a:ea typeface="VnNimbusRomanNo9L"/>
                <a:cs typeface="Calibri" panose="020F0502020204030204" charset="0"/>
              </a:rPr>
              <a:t> L.-C. Chen, G. Papandreou, I. Kokkinos, K. Murphy, and A. L. Yuille,</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“DeepLab: Semantic image segmentation with deep convolutional nets,</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atrous convolution, and fully connected crfs,” IEEE Transactions on Pattern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Analysis and Machine Intelligence, vol. 40,</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no. 4, pp. 834–848, Apr. 2018.</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[16]</a:t>
            </a:r>
            <a:r>
              <a:rPr sz="1600">
                <a:solidFill>
                  <a:srgbClr val="000000"/>
                </a:solidFill>
                <a:latin typeface="Calibri" panose="020F0502020204030204" charset="0"/>
                <a:ea typeface="VnNimbusRomanNo9L"/>
                <a:cs typeface="Calibri" panose="020F0502020204030204" charset="0"/>
              </a:rPr>
              <a:t> C. Janiesch, P. Zschech, and K. Heinrich, “Machine learning and deep learn_x0002_ing,” Electronic Markets, vol. 31, no. 3, pp. 685–695, 2021.</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[17]</a:t>
            </a:r>
            <a:r>
              <a:rPr sz="1600">
                <a:solidFill>
                  <a:srgbClr val="000000"/>
                </a:solidFill>
                <a:latin typeface="Calibri" panose="020F0502020204030204" charset="0"/>
                <a:ea typeface="VnNimbusRomanNo9L"/>
                <a:cs typeface="Calibri" panose="020F0502020204030204" charset="0"/>
              </a:rPr>
              <a:t> S. Minaee, Y. Boykov, F. Porikli, A. Plaza, N. Kehtarnavaz, and D. Terzopou_x0002_los, “Image segmentation using deep learning: A survey,” IEEE transactions</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on pattern analysis and machine intelligence, vol. 44, no. 7, pp. 3523–3542,</a:t>
            </a:r>
            <a:endParaRPr sz="1600">
              <a:solidFill>
                <a:srgbClr val="000000"/>
              </a:solidFill>
              <a:latin typeface="Calibri" panose="020F0502020204030204" charset="0"/>
              <a:ea typeface="VnNimbusRomanNo9L"/>
              <a:cs typeface="Calibri" panose="020F0502020204030204" charset="0"/>
            </a:endParaRPr>
          </a:p>
          <a:p>
            <a:r>
              <a:rPr sz="1600">
                <a:solidFill>
                  <a:srgbClr val="000000"/>
                </a:solidFill>
                <a:latin typeface="Calibri" panose="020F0502020204030204" charset="0"/>
                <a:ea typeface="VnNimbusRomanNo9L"/>
                <a:cs typeface="Calibri" panose="020F0502020204030204" charset="0"/>
              </a:rPr>
              <a:t>2021.</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[18]</a:t>
            </a:r>
            <a:r>
              <a:rPr sz="1600">
                <a:solidFill>
                  <a:srgbClr val="000000"/>
                </a:solidFill>
                <a:latin typeface="Calibri" panose="020F0502020204030204" charset="0"/>
                <a:ea typeface="VnNimbusRomanNo9L"/>
                <a:cs typeface="Calibri" panose="020F0502020204030204" charset="0"/>
              </a:rPr>
              <a:t> J. K. Leonard, “Image classification and object detection algorithm based on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convolutional neural network,” Science Insights, vol. 31, no. 1, pp. 85–100,2019.</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[19]</a:t>
            </a:r>
            <a:r>
              <a:rPr sz="1600">
                <a:solidFill>
                  <a:srgbClr val="000000"/>
                </a:solidFill>
                <a:latin typeface="Calibri" panose="020F0502020204030204" charset="0"/>
                <a:ea typeface="VnNimbusRomanNo9L"/>
                <a:cs typeface="Calibri" panose="020F0502020204030204" charset="0"/>
              </a:rPr>
              <a:t> X. Lin and N. Lee, “5G and beyond,” Cham, Switzerland: Springer Nature</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Switzerland AG, 2021.</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[20]</a:t>
            </a:r>
            <a:r>
              <a:rPr sz="1600">
                <a:solidFill>
                  <a:srgbClr val="000000"/>
                </a:solidFill>
                <a:latin typeface="Calibri" panose="020F0502020204030204" charset="0"/>
                <a:ea typeface="VnNimbusRomanNo9L"/>
                <a:cs typeface="Calibri" panose="020F0502020204030204" charset="0"/>
              </a:rPr>
              <a:t> V. Badrinarayanan, A. Kendall, and R. Cipolla, “Segnet: A deep convolu_x0002_tional encoder-decoder architecture for image</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segmentation,” IEEE transac_x0002_tions on pattern analysis and machine intelligence, vol. 39, no. 12, pp. 2481–</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2495, 2017.</a:t>
            </a:r>
            <a:endParaRPr sz="1600">
              <a:solidFill>
                <a:srgbClr val="000000"/>
              </a:solidFill>
              <a:latin typeface="Calibri" panose="020F0502020204030204" charset="0"/>
              <a:ea typeface="VnNimbusRomanNo9L"/>
              <a:cs typeface="Calibri" panose="020F0502020204030204" charset="0"/>
            </a:endParaRPr>
          </a:p>
          <a:p>
            <a:r>
              <a:rPr sz="1600" b="1">
                <a:solidFill>
                  <a:srgbClr val="000000"/>
                </a:solidFill>
                <a:latin typeface="Calibri" panose="020F0502020204030204" charset="0"/>
                <a:ea typeface="VnNimbusRomanNo9L"/>
                <a:cs typeface="Calibri" panose="020F0502020204030204" charset="0"/>
              </a:rPr>
              <a:t>[21]</a:t>
            </a:r>
            <a:r>
              <a:rPr sz="1600">
                <a:solidFill>
                  <a:srgbClr val="000000"/>
                </a:solidFill>
                <a:latin typeface="Calibri" panose="020F0502020204030204" charset="0"/>
                <a:ea typeface="VnNimbusRomanNo9L"/>
                <a:cs typeface="Calibri" panose="020F0502020204030204" charset="0"/>
              </a:rPr>
              <a:t> B. Wu, X. Zhou, S. Zhao, X. Yue, and K. Keutzer, “Squeezesegv2: Im_x0002_proved model structure and unsupervised domain adaptation for road-object</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segmentation from a lidar point cloud,” in 2019 international conference on</a:t>
            </a:r>
            <a:r>
              <a:rPr lang="en-US" sz="1600">
                <a:solidFill>
                  <a:srgbClr val="000000"/>
                </a:solidFill>
                <a:latin typeface="Calibri" panose="020F0502020204030204" charset="0"/>
                <a:ea typeface="VnNimbusRomanNo9L"/>
                <a:cs typeface="Calibri" panose="020F0502020204030204" charset="0"/>
              </a:rPr>
              <a:t> </a:t>
            </a:r>
            <a:r>
              <a:rPr sz="1600">
                <a:solidFill>
                  <a:srgbClr val="000000"/>
                </a:solidFill>
                <a:latin typeface="Calibri" panose="020F0502020204030204" charset="0"/>
                <a:ea typeface="VnNimbusRomanNo9L"/>
                <a:cs typeface="Calibri" panose="020F0502020204030204" charset="0"/>
              </a:rPr>
              <a:t>robotics and automation (ICRA). IEEE, 2019, pp. 4376–4382.</a:t>
            </a:r>
            <a:endParaRPr sz="1600">
              <a:solidFill>
                <a:srgbClr val="000000"/>
              </a:solidFill>
              <a:latin typeface="Calibri" panose="020F0502020204030204" charset="0"/>
              <a:ea typeface="VnNimbusRomanNo9L"/>
              <a:cs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1026" name="Picture 2" descr="Xét Tuyển | SPKT | HCMUTE | ĐH Sư Phạm Kỹ Thuật TP.HC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5590" y="0"/>
            <a:ext cx="6560185" cy="1416685"/>
          </a:xfrm>
          <a:prstGeom prst="rect">
            <a:avLst/>
          </a:prstGeom>
          <a:noFill/>
          <a:effectLst>
            <a:outerShdw blurRad="152400" dist="317500" dir="5400000" sx="90000" sy="-19000" rotWithShape="0">
              <a:prstClr val="black">
                <a:alpha val="15000"/>
              </a:prstClr>
            </a:outerShdw>
            <a:reflection blurRad="6350" stA="50000" endA="300" endPos="90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5" name="Google Shape;88;p12"/>
          <p:cNvSpPr txBox="1"/>
          <p:nvPr/>
        </p:nvSpPr>
        <p:spPr>
          <a:xfrm>
            <a:off x="1737360" y="1946275"/>
            <a:ext cx="8633460" cy="94869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2"/>
              </a:buClr>
              <a:buSzPts val="4400"/>
              <a:buNone/>
              <a:defRPr sz="5865" kern="1200">
                <a:solidFill>
                  <a:schemeClr val="dk2"/>
                </a:solidFill>
                <a:latin typeface="+mj-lt"/>
                <a:ea typeface="+mj-ea"/>
                <a:cs typeface="+mj-cs"/>
              </a:defRPr>
            </a:lvl1pPr>
            <a:lvl2pPr lvl="1">
              <a:spcBef>
                <a:spcPts val="0"/>
              </a:spcBef>
              <a:spcAft>
                <a:spcPts val="0"/>
              </a:spcAft>
              <a:buClr>
                <a:schemeClr val="dk2"/>
              </a:buClr>
              <a:buSzPts val="4400"/>
              <a:buNone/>
              <a:defRPr sz="5865">
                <a:solidFill>
                  <a:schemeClr val="dk2"/>
                </a:solidFill>
              </a:defRPr>
            </a:lvl2pPr>
            <a:lvl3pPr lvl="2">
              <a:spcBef>
                <a:spcPts val="0"/>
              </a:spcBef>
              <a:spcAft>
                <a:spcPts val="0"/>
              </a:spcAft>
              <a:buClr>
                <a:schemeClr val="dk2"/>
              </a:buClr>
              <a:buSzPts val="4400"/>
              <a:buNone/>
              <a:defRPr sz="5865">
                <a:solidFill>
                  <a:schemeClr val="dk2"/>
                </a:solidFill>
              </a:defRPr>
            </a:lvl3pPr>
            <a:lvl4pPr lvl="3">
              <a:spcBef>
                <a:spcPts val="0"/>
              </a:spcBef>
              <a:spcAft>
                <a:spcPts val="0"/>
              </a:spcAft>
              <a:buClr>
                <a:schemeClr val="dk2"/>
              </a:buClr>
              <a:buSzPts val="4400"/>
              <a:buNone/>
              <a:defRPr sz="5865">
                <a:solidFill>
                  <a:schemeClr val="dk2"/>
                </a:solidFill>
              </a:defRPr>
            </a:lvl4pPr>
            <a:lvl5pPr lvl="4">
              <a:spcBef>
                <a:spcPts val="0"/>
              </a:spcBef>
              <a:spcAft>
                <a:spcPts val="0"/>
              </a:spcAft>
              <a:buClr>
                <a:schemeClr val="dk2"/>
              </a:buClr>
              <a:buSzPts val="4400"/>
              <a:buNone/>
              <a:defRPr sz="5865">
                <a:solidFill>
                  <a:schemeClr val="dk2"/>
                </a:solidFill>
              </a:defRPr>
            </a:lvl5pPr>
            <a:lvl6pPr lvl="5">
              <a:spcBef>
                <a:spcPts val="0"/>
              </a:spcBef>
              <a:spcAft>
                <a:spcPts val="0"/>
              </a:spcAft>
              <a:buClr>
                <a:schemeClr val="dk2"/>
              </a:buClr>
              <a:buSzPts val="4400"/>
              <a:buNone/>
              <a:defRPr sz="5865">
                <a:solidFill>
                  <a:schemeClr val="dk2"/>
                </a:solidFill>
              </a:defRPr>
            </a:lvl6pPr>
            <a:lvl7pPr lvl="6">
              <a:spcBef>
                <a:spcPts val="0"/>
              </a:spcBef>
              <a:spcAft>
                <a:spcPts val="0"/>
              </a:spcAft>
              <a:buClr>
                <a:schemeClr val="dk2"/>
              </a:buClr>
              <a:buSzPts val="4400"/>
              <a:buNone/>
              <a:defRPr sz="5865">
                <a:solidFill>
                  <a:schemeClr val="dk2"/>
                </a:solidFill>
              </a:defRPr>
            </a:lvl7pPr>
            <a:lvl8pPr lvl="7">
              <a:spcBef>
                <a:spcPts val="0"/>
              </a:spcBef>
              <a:spcAft>
                <a:spcPts val="0"/>
              </a:spcAft>
              <a:buClr>
                <a:schemeClr val="dk2"/>
              </a:buClr>
              <a:buSzPts val="4400"/>
              <a:buNone/>
              <a:defRPr sz="5865">
                <a:solidFill>
                  <a:schemeClr val="dk2"/>
                </a:solidFill>
              </a:defRPr>
            </a:lvl8pPr>
            <a:lvl9pPr lvl="8">
              <a:spcBef>
                <a:spcPts val="0"/>
              </a:spcBef>
              <a:spcAft>
                <a:spcPts val="0"/>
              </a:spcAft>
              <a:buClr>
                <a:schemeClr val="dk2"/>
              </a:buClr>
              <a:buSzPts val="4400"/>
              <a:buNone/>
              <a:defRPr sz="5865">
                <a:solidFill>
                  <a:schemeClr val="dk2"/>
                </a:solidFill>
              </a:defRPr>
            </a:lvl9pPr>
          </a:lstStyle>
          <a:p>
            <a:pPr indent="269875" algn="ctr">
              <a:lnSpc>
                <a:spcPct val="115000"/>
              </a:lnSpc>
            </a:pPr>
            <a:r>
              <a:rPr lang="en-US" sz="4000" b="1" dirty="0">
                <a:solidFill>
                  <a:srgbClr val="002060"/>
                </a:solidFill>
                <a:latin typeface="Lato" panose="020F0502020204030203" pitchFamily="34" charset="0"/>
                <a:ea typeface="Lato" panose="020F0502020204030203" pitchFamily="34" charset="0"/>
                <a:cs typeface="Lato" panose="020F0502020204030203" pitchFamily="34" charset="0"/>
              </a:rPr>
              <a:t>THANK YOU FOR YOUR ATTENTION</a:t>
            </a:r>
            <a:endParaRPr lang="en-US" sz="4000" b="1"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p:cNvPicPr/>
          <p:nvPr/>
        </p:nvPicPr>
        <p:blipFill>
          <a:blip r:embed="rId2">
            <a:lum contrast="24000"/>
          </a:blip>
        </p:blipFill>
        <p:spPr>
          <a:xfrm>
            <a:off x="1873250" y="2894965"/>
            <a:ext cx="8361680" cy="3963035"/>
          </a:xfrm>
          <a:prstGeom prst="rect">
            <a:avLst/>
          </a:prstGeom>
          <a:effectLst>
            <a:outerShdw blurRad="152400" dist="317500" dir="5400000" sx="90000" sy="-19000" rotWithShape="0">
              <a:prstClr val="black">
                <a:alpha val="15000"/>
              </a:prstClr>
            </a:outerShdw>
            <a:softEdge rad="635000"/>
          </a:effectLst>
        </p:spPr>
      </p:pic>
      <p:sp>
        <p:nvSpPr>
          <p:cNvPr id="6" name="Text Box 5"/>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GB" b="1" dirty="0">
                <a:solidFill>
                  <a:schemeClr val="accent2"/>
                </a:solidFill>
              </a:rPr>
              <a:t>1.</a:t>
            </a:r>
            <a:endParaRPr lang="en-GB" b="1" dirty="0">
              <a:solidFill>
                <a:schemeClr val="accent2"/>
              </a:solidFill>
            </a:endParaRPr>
          </a:p>
          <a:p>
            <a:r>
              <a:rPr lang="en-US" b="1" dirty="0"/>
              <a:t>Tổng Quan</a:t>
            </a:r>
            <a:endParaRPr lang="en-US" b="1" dirty="0"/>
          </a:p>
        </p:txBody>
      </p:sp>
      <p:pic>
        <p:nvPicPr>
          <p:cNvPr id="4" name="Picture 2" descr="Xét Tuyển | SPKT | HCMUTE | ĐH Sư Phạm Kỹ Thuật TP.HC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070" y="5454015"/>
            <a:ext cx="6499860" cy="1403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p:nvPr>
            <p:custDataLst>
              <p:tags r:id="rId2"/>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0"/>
            <a:ext cx="2027462" cy="445879"/>
          </a:xfrm>
          <a:prstGeom prst="rect">
            <a:avLst/>
          </a:prstGeom>
        </p:spPr>
        <p:txBody>
          <a:bodyPr spcFirstLastPara="1" vert="horz" wrap="square" lIns="121900" tIns="121900" rIns="121900" bIns="121900" rtlCol="0" anchor="b" anchorCtr="0">
            <a:noAutofit/>
          </a:bodyPr>
          <a:lstStyle/>
          <a:p>
            <a:r>
              <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rPr>
              <a:t>Đặt vấn đề</a:t>
            </a:r>
            <a:endPar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4" name="Text Box 3"/>
          <p:cNvSpPr txBox="1"/>
          <p:nvPr/>
        </p:nvSpPr>
        <p:spPr>
          <a:xfrm>
            <a:off x="238125" y="445453"/>
            <a:ext cx="5080000" cy="3228340"/>
          </a:xfrm>
          <a:prstGeom prst="rect">
            <a:avLst/>
          </a:prstGeom>
        </p:spPr>
        <p:txBody>
          <a:bodyPr>
            <a:spAutoFit/>
          </a:bodyPr>
          <a:p>
            <a:pPr>
              <a:spcAft>
                <a:spcPct val="60000"/>
              </a:spcAft>
            </a:pPr>
            <a:r>
              <a:rPr sz="2000" b="1">
                <a:ln/>
                <a:solidFill>
                  <a:schemeClr val="accent1"/>
                </a:solidFill>
                <a:effectLst>
                  <a:outerShdw blurRad="38100" dist="25400" dir="5400000" algn="ctr" rotWithShape="0">
                    <a:srgbClr val="6E747A">
                      <a:alpha val="43000"/>
                    </a:srgbClr>
                  </a:outerShdw>
                </a:effectLst>
              </a:rPr>
              <a:t>Bối cảnh công nghệ 4.0</a:t>
            </a:r>
            <a:endParaRPr sz="2000" b="1">
              <a:ln/>
              <a:solidFill>
                <a:schemeClr val="accent1"/>
              </a:solidFill>
              <a:effectLst>
                <a:outerShdw blurRad="38100" dist="25400" dir="5400000" algn="ctr" rotWithShape="0">
                  <a:srgbClr val="6E747A">
                    <a:alpha val="43000"/>
                  </a:srgbClr>
                </a:outerShdw>
              </a:effectLst>
            </a:endParaRPr>
          </a:p>
          <a:p>
            <a:pPr marL="285750" indent="-285750">
              <a:spcAft>
                <a:spcPct val="60000"/>
              </a:spcAft>
              <a:buFont typeface="Wingdings" panose="05000000000000000000" charset="0"/>
              <a:buChar char="q"/>
            </a:pPr>
            <a:r>
              <a:rPr sz="2000"/>
              <a:t>Trí tuệ nhân tạo (AI) mở ra nhiều hướng nghiên cứu mới trong khoa học và công nghệ.</a:t>
            </a:r>
            <a:endParaRPr sz="2000"/>
          </a:p>
          <a:p>
            <a:pPr marL="285750" indent="-285750">
              <a:spcAft>
                <a:spcPct val="60000"/>
              </a:spcAft>
              <a:buFont typeface="Wingdings" panose="05000000000000000000" charset="0"/>
              <a:buChar char="q"/>
            </a:pPr>
            <a:r>
              <a:rPr sz="2000"/>
              <a:t>Phần cứng phát triển mang lại khả năng tính toán siêu việt.</a:t>
            </a:r>
            <a:endParaRPr sz="2000"/>
          </a:p>
          <a:p>
            <a:pPr marL="285750" indent="-285750">
              <a:spcAft>
                <a:spcPct val="60000"/>
              </a:spcAft>
              <a:buFont typeface="Wingdings" panose="05000000000000000000" charset="0"/>
              <a:buChar char="q"/>
            </a:pPr>
            <a:r>
              <a:rPr sz="2000"/>
              <a:t>Thị giác máy tính và học sâu ứng dụng trong xe tự hành, y tế, kết nối vạn vật, viễn thông.</a:t>
            </a:r>
            <a:endParaRPr sz="2000"/>
          </a:p>
        </p:txBody>
      </p:sp>
      <p:sp>
        <p:nvSpPr>
          <p:cNvPr id="5" name="Text Box 4"/>
          <p:cNvSpPr txBox="1"/>
          <p:nvPr/>
        </p:nvSpPr>
        <p:spPr>
          <a:xfrm>
            <a:off x="6089650" y="543878"/>
            <a:ext cx="5080000" cy="2080260"/>
          </a:xfrm>
          <a:prstGeom prst="rect">
            <a:avLst/>
          </a:prstGeom>
        </p:spPr>
        <p:txBody>
          <a:bodyPr>
            <a:spAutoFit/>
          </a:bodyPr>
          <a:p>
            <a:pPr>
              <a:spcAft>
                <a:spcPct val="60000"/>
              </a:spcAft>
            </a:pPr>
            <a:r>
              <a:rPr sz="2000" b="1">
                <a:ln/>
                <a:solidFill>
                  <a:schemeClr val="accent1"/>
                </a:solidFill>
                <a:effectLst>
                  <a:outerShdw blurRad="38100" dist="25400" dir="5400000" algn="ctr" rotWithShape="0">
                    <a:srgbClr val="6E747A">
                      <a:alpha val="43000"/>
                    </a:srgbClr>
                  </a:outerShdw>
                </a:effectLst>
              </a:rPr>
              <a:t>Cảm Biến Phổ trong Truyền Thông Không Dây</a:t>
            </a:r>
            <a:endParaRPr sz="2000" b="1"/>
          </a:p>
          <a:p>
            <a:pPr marL="285750" indent="-285750">
              <a:spcAft>
                <a:spcPct val="60000"/>
              </a:spcAft>
              <a:buFont typeface="Wingdings" panose="05000000000000000000" charset="0"/>
              <a:buChar char="q"/>
            </a:pPr>
            <a:r>
              <a:rPr sz="2000"/>
              <a:t>Định nghĩa: Giám sát định kì dải tần số để xác định tần số chưa sử dụng.</a:t>
            </a:r>
            <a:endParaRPr sz="2000"/>
          </a:p>
          <a:p>
            <a:pPr marL="285750" indent="-285750">
              <a:spcAft>
                <a:spcPct val="60000"/>
              </a:spcAft>
              <a:buFont typeface="Wingdings" panose="05000000000000000000" charset="0"/>
              <a:buChar char="q"/>
            </a:pPr>
            <a:r>
              <a:rPr sz="2000"/>
              <a:t>Vấn đề: Phương pháp phân bổ tần số truyền thống gây lãng phí băng tần.</a:t>
            </a:r>
            <a:endParaRPr sz="2000"/>
          </a:p>
        </p:txBody>
      </p:sp>
      <p:pic>
        <p:nvPicPr>
          <p:cNvPr id="8" name="Picture 7" descr="MatlabSample"/>
          <p:cNvPicPr>
            <a:picLocks noChangeAspect="1"/>
          </p:cNvPicPr>
          <p:nvPr>
            <p:custDataLst>
              <p:tags r:id="rId1"/>
            </p:custDataLst>
          </p:nvPr>
        </p:nvPicPr>
        <p:blipFill>
          <a:blip r:embed="rId2"/>
          <a:stretch>
            <a:fillRect/>
          </a:stretch>
        </p:blipFill>
        <p:spPr>
          <a:xfrm>
            <a:off x="3216910" y="3674110"/>
            <a:ext cx="5757545" cy="2988310"/>
          </a:xfrm>
          <a:prstGeom prst="rect">
            <a:avLst/>
          </a:prstGeom>
          <a:effectLst>
            <a:softEdge rad="317500"/>
          </a:effectLst>
        </p:spPr>
      </p:pic>
      <p:sp>
        <p:nvSpPr>
          <p:cNvPr id="12" name="Text Box 11"/>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0"/>
            <a:ext cx="2027462" cy="445879"/>
          </a:xfrm>
          <a:prstGeom prst="rect">
            <a:avLst/>
          </a:prstGeom>
        </p:spPr>
        <p:txBody>
          <a:bodyPr spcFirstLastPara="1" vert="horz" wrap="square" lIns="121900" tIns="121900" rIns="121900" bIns="121900" rtlCol="0" anchor="b" anchorCtr="0">
            <a:noAutofit/>
          </a:bodyPr>
          <a:lstStyle/>
          <a:p>
            <a:r>
              <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rPr>
              <a:t>Đặt vấn đề</a:t>
            </a:r>
            <a:endPar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2" name="Text Box 1"/>
          <p:cNvSpPr txBox="1"/>
          <p:nvPr/>
        </p:nvSpPr>
        <p:spPr>
          <a:xfrm>
            <a:off x="228600" y="524510"/>
            <a:ext cx="5868035" cy="6000750"/>
          </a:xfrm>
          <a:prstGeom prst="rect">
            <a:avLst/>
          </a:prstGeom>
        </p:spPr>
        <p:txBody>
          <a:bodyPr wrap="square">
            <a:spAutoFit/>
          </a:bodyPr>
          <a:p>
            <a:pPr>
              <a:lnSpc>
                <a:spcPct val="120000"/>
              </a:lnSpc>
            </a:pPr>
            <a:r>
              <a:rPr sz="2000" b="1">
                <a:ln/>
                <a:solidFill>
                  <a:schemeClr val="accent1"/>
                </a:solidFill>
                <a:effectLst>
                  <a:outerShdw blurRad="38100" dist="25400" dir="5400000" algn="ctr" rotWithShape="0">
                    <a:srgbClr val="6E747A">
                      <a:alpha val="43000"/>
                    </a:srgbClr>
                  </a:outerShdw>
                </a:effectLst>
              </a:rPr>
              <a:t>Thách Thức trong </a:t>
            </a:r>
            <a:r>
              <a:rPr lang="en-US" sz="2000" b="1">
                <a:ln/>
                <a:solidFill>
                  <a:schemeClr val="accent1"/>
                </a:solidFill>
                <a:effectLst>
                  <a:outerShdw blurRad="38100" dist="25400" dir="5400000" algn="ctr" rotWithShape="0">
                    <a:srgbClr val="6E747A">
                      <a:alpha val="43000"/>
                    </a:srgbClr>
                  </a:outerShdw>
                </a:effectLst>
              </a:rPr>
              <a:t>cảm biến phổ tín hiệu</a:t>
            </a:r>
            <a:endParaRPr lang="en-US" sz="2000" b="1">
              <a:ln/>
              <a:solidFill>
                <a:schemeClr val="accent1"/>
              </a:solidFill>
              <a:effectLst>
                <a:outerShdw blurRad="38100" dist="25400" dir="5400000" algn="ctr" rotWithShape="0">
                  <a:srgbClr val="6E747A">
                    <a:alpha val="43000"/>
                  </a:srgbClr>
                </a:outerShdw>
              </a:effectLst>
            </a:endParaRPr>
          </a:p>
          <a:p>
            <a:pPr marL="342900" indent="-342900">
              <a:lnSpc>
                <a:spcPct val="120000"/>
              </a:lnSpc>
              <a:buFont typeface="Wingdings" panose="05000000000000000000" charset="0"/>
              <a:buChar char="q"/>
            </a:pPr>
            <a:r>
              <a:rPr lang="en-US" sz="2000">
                <a:solidFill>
                  <a:srgbClr val="FF0000"/>
                </a:solidFill>
              </a:rPr>
              <a:t>Yêu Cầu Phần Cứng:</a:t>
            </a:r>
            <a:r>
              <a:rPr lang="en-US" sz="2000"/>
              <a:t> Cần phần cứng tiên tiến và hiệu quả để cảm biến phổ chính xác và nhanh chóng.</a:t>
            </a:r>
            <a:endParaRPr lang="en-US" sz="2000"/>
          </a:p>
          <a:p>
            <a:pPr marL="342900" indent="-342900">
              <a:lnSpc>
                <a:spcPct val="120000"/>
              </a:lnSpc>
              <a:buFont typeface="Wingdings" panose="05000000000000000000" charset="0"/>
              <a:buChar char="q"/>
            </a:pPr>
            <a:r>
              <a:rPr lang="en-US" sz="2000">
                <a:solidFill>
                  <a:srgbClr val="FF0000"/>
                </a:solidFill>
              </a:rPr>
              <a:t>Vấn Đề Người Dùng Chính Bị Ẩn:</a:t>
            </a:r>
            <a:r>
              <a:rPr lang="en-US" sz="2000"/>
              <a:t> Khó khăn trong phát hiện người dùng chính có tín hiệu yếu hoặc bị ẩn.</a:t>
            </a:r>
            <a:endParaRPr lang="en-US" sz="2000"/>
          </a:p>
          <a:p>
            <a:pPr marL="342900" indent="-342900">
              <a:lnSpc>
                <a:spcPct val="120000"/>
              </a:lnSpc>
              <a:buFont typeface="Wingdings" panose="05000000000000000000" charset="0"/>
              <a:buChar char="q"/>
            </a:pPr>
            <a:r>
              <a:rPr lang="en-US" sz="2000">
                <a:solidFill>
                  <a:srgbClr val="FF0000"/>
                </a:solidFill>
              </a:rPr>
              <a:t>Người Dùng Phổ Rộng:</a:t>
            </a:r>
            <a:r>
              <a:rPr lang="en-US" sz="2000"/>
              <a:t> Thách thức trong cảm nhận người dùng sử dụng kỹ thuật phổ rộng.</a:t>
            </a:r>
            <a:endParaRPr lang="en-US" sz="2000"/>
          </a:p>
          <a:p>
            <a:pPr marL="342900" indent="-342900">
              <a:lnSpc>
                <a:spcPct val="120000"/>
              </a:lnSpc>
              <a:buFont typeface="Wingdings" panose="05000000000000000000" charset="0"/>
              <a:buChar char="q"/>
            </a:pPr>
            <a:r>
              <a:rPr lang="en-US" sz="2000">
                <a:solidFill>
                  <a:srgbClr val="FF0000"/>
                </a:solidFill>
              </a:rPr>
              <a:t>Hợp Nhất Quyết Định:</a:t>
            </a:r>
            <a:r>
              <a:rPr lang="en-US" sz="2000"/>
              <a:t> Phức tạp trong kết hợp quyết định từ nhiều nút hoặc thuật toán cảm biến.</a:t>
            </a:r>
            <a:endParaRPr lang="en-US" sz="2000"/>
          </a:p>
          <a:p>
            <a:pPr marL="342900" indent="-342900">
              <a:lnSpc>
                <a:spcPct val="120000"/>
              </a:lnSpc>
              <a:buFont typeface="Wingdings" panose="05000000000000000000" charset="0"/>
              <a:buChar char="q"/>
            </a:pPr>
            <a:r>
              <a:rPr lang="en-US" sz="2000">
                <a:solidFill>
                  <a:srgbClr val="FF0000"/>
                </a:solidFill>
              </a:rPr>
              <a:t>Bảo Mật:</a:t>
            </a:r>
            <a:r>
              <a:rPr lang="en-US" sz="2000"/>
              <a:t> Đảm bảo an ninh quá trình cảm biến phổ, ngăn chặn tấn công ác ý.</a:t>
            </a:r>
            <a:endParaRPr lang="en-US" sz="2000"/>
          </a:p>
          <a:p>
            <a:pPr marL="342900" indent="-342900">
              <a:lnSpc>
                <a:spcPct val="120000"/>
              </a:lnSpc>
              <a:buFont typeface="Wingdings" panose="05000000000000000000" charset="0"/>
              <a:buChar char="q"/>
            </a:pPr>
            <a:r>
              <a:rPr lang="en-US" sz="2000">
                <a:solidFill>
                  <a:srgbClr val="FF0000"/>
                </a:solidFill>
              </a:rPr>
              <a:t>Tần Số và Thời Gian Cảm Biến:</a:t>
            </a:r>
            <a:r>
              <a:rPr lang="en-US" sz="2000"/>
              <a:t> Xác định tần số và thời gian cảm biến tối ưu để cân bằng độ chính xác và tài nguyên.</a:t>
            </a:r>
            <a:endParaRPr lang="en-US" sz="2000"/>
          </a:p>
        </p:txBody>
      </p:sp>
      <p:pic>
        <p:nvPicPr>
          <p:cNvPr id="7" name="Picture 6"/>
          <p:cNvPicPr>
            <a:picLocks noChangeAspect="1"/>
          </p:cNvPicPr>
          <p:nvPr>
            <p:custDataLst>
              <p:tags r:id="rId1"/>
            </p:custDataLst>
          </p:nvPr>
        </p:nvPicPr>
        <p:blipFill>
          <a:blip r:embed="rId2"/>
          <a:stretch>
            <a:fillRect/>
          </a:stretch>
        </p:blipFill>
        <p:spPr>
          <a:xfrm>
            <a:off x="6015355" y="119380"/>
            <a:ext cx="3136265" cy="2046605"/>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9151620" y="186055"/>
            <a:ext cx="3088005" cy="1979930"/>
          </a:xfrm>
          <a:prstGeom prst="rect">
            <a:avLst/>
          </a:prstGeom>
        </p:spPr>
      </p:pic>
      <p:pic>
        <p:nvPicPr>
          <p:cNvPr id="14" name="Picture 13"/>
          <p:cNvPicPr>
            <a:picLocks noChangeAspect="1"/>
          </p:cNvPicPr>
          <p:nvPr>
            <p:custDataLst>
              <p:tags r:id="rId5"/>
            </p:custDataLst>
          </p:nvPr>
        </p:nvPicPr>
        <p:blipFill>
          <a:blip r:embed="rId6"/>
          <a:stretch>
            <a:fillRect/>
          </a:stretch>
        </p:blipFill>
        <p:spPr>
          <a:xfrm>
            <a:off x="6394450" y="2510790"/>
            <a:ext cx="5563870" cy="3475990"/>
          </a:xfrm>
          <a:prstGeom prst="rect">
            <a:avLst/>
          </a:prstGeom>
        </p:spPr>
      </p:pic>
      <p:sp>
        <p:nvSpPr>
          <p:cNvPr id="15" name="Text Box 14"/>
          <p:cNvSpPr txBox="1"/>
          <p:nvPr>
            <p:custDataLst>
              <p:tags r:id="rId7"/>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0" y="0"/>
            <a:ext cx="2027462" cy="445879"/>
          </a:xfrm>
          <a:prstGeom prst="rect">
            <a:avLst/>
          </a:prstGeom>
        </p:spPr>
        <p:txBody>
          <a:bodyPr spcFirstLastPara="1" vert="horz" wrap="square" lIns="121900" tIns="121900" rIns="121900" bIns="121900" rtlCol="0" anchor="b" anchorCtr="0">
            <a:noAutofit/>
          </a:bodyPr>
          <a:lstStyle/>
          <a:p>
            <a:r>
              <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rPr>
              <a:t>Đặt vấn đề</a:t>
            </a:r>
            <a:endPar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3" name="Text Box 2"/>
          <p:cNvSpPr txBox="1"/>
          <p:nvPr/>
        </p:nvSpPr>
        <p:spPr>
          <a:xfrm>
            <a:off x="228600" y="701358"/>
            <a:ext cx="5080000" cy="1938020"/>
          </a:xfrm>
          <a:prstGeom prst="rect">
            <a:avLst/>
          </a:prstGeom>
        </p:spPr>
        <p:txBody>
          <a:bodyPr>
            <a:spAutoFit/>
          </a:bodyPr>
          <a:p>
            <a:pPr>
              <a:lnSpc>
                <a:spcPct val="120000"/>
              </a:lnSpc>
            </a:pPr>
            <a:r>
              <a:rPr sz="2000" b="1">
                <a:solidFill>
                  <a:schemeClr val="accent1"/>
                </a:solidFill>
                <a:effectLst>
                  <a:outerShdw blurRad="38100" dist="25400" dir="5400000" algn="ctr" rotWithShape="0">
                    <a:srgbClr val="6E747A">
                      <a:alpha val="43000"/>
                    </a:srgbClr>
                  </a:outerShdw>
                </a:effectLst>
              </a:rPr>
              <a:t>Các Kỹ Thuật Nhận Diện Phổ Truyền Thống</a:t>
            </a:r>
            <a:endParaRPr sz="2000" b="1">
              <a:solidFill>
                <a:schemeClr val="accent1"/>
              </a:solidFill>
              <a:effectLst>
                <a:outerShdw blurRad="38100" dist="25400" dir="5400000" algn="ctr" rotWithShape="0">
                  <a:srgbClr val="6E747A">
                    <a:alpha val="43000"/>
                  </a:srgbClr>
                </a:outerShdw>
              </a:effectLst>
            </a:endParaRPr>
          </a:p>
          <a:p>
            <a:pPr marL="342900" indent="-342900">
              <a:lnSpc>
                <a:spcPct val="120000"/>
              </a:lnSpc>
              <a:buFont typeface="Wingdings" panose="05000000000000000000" charset="0"/>
              <a:buChar char="q"/>
            </a:pPr>
            <a:r>
              <a:rPr sz="2000"/>
              <a:t>Cảm biến phổ dựa trên thuật toán</a:t>
            </a:r>
            <a:endParaRPr sz="2000"/>
          </a:p>
          <a:p>
            <a:pPr marL="342900" indent="-342900">
              <a:lnSpc>
                <a:spcPct val="120000"/>
              </a:lnSpc>
              <a:buFont typeface="Wingdings" panose="05000000000000000000" charset="0"/>
              <a:buChar char="q"/>
            </a:pPr>
            <a:r>
              <a:rPr sz="2000"/>
              <a:t>Nhận diện phổ tín hiệu đa chiều</a:t>
            </a:r>
            <a:endParaRPr sz="2000"/>
          </a:p>
          <a:p>
            <a:pPr marL="342900" indent="-342900">
              <a:lnSpc>
                <a:spcPct val="120000"/>
              </a:lnSpc>
              <a:buFont typeface="Wingdings" panose="05000000000000000000" charset="0"/>
              <a:buChar char="q"/>
            </a:pPr>
            <a:r>
              <a:rPr sz="2000"/>
              <a:t>Ước lượng kênh</a:t>
            </a:r>
            <a:endParaRPr sz="2000"/>
          </a:p>
          <a:p>
            <a:pPr marL="342900" indent="-342900">
              <a:lnSpc>
                <a:spcPct val="120000"/>
              </a:lnSpc>
              <a:buFont typeface="Wingdings" panose="05000000000000000000" charset="0"/>
              <a:buChar char="q"/>
            </a:pPr>
            <a:r>
              <a:rPr sz="2000"/>
              <a:t>Cảm biến kết hợp</a:t>
            </a:r>
            <a:endParaRPr sz="2000"/>
          </a:p>
        </p:txBody>
      </p:sp>
      <p:sp>
        <p:nvSpPr>
          <p:cNvPr id="4" name="Text Box 3"/>
          <p:cNvSpPr txBox="1"/>
          <p:nvPr/>
        </p:nvSpPr>
        <p:spPr>
          <a:xfrm>
            <a:off x="5896610" y="701358"/>
            <a:ext cx="5080000" cy="2243455"/>
          </a:xfrm>
          <a:prstGeom prst="rect">
            <a:avLst/>
          </a:prstGeom>
        </p:spPr>
        <p:txBody>
          <a:bodyPr>
            <a:spAutoFit/>
          </a:bodyPr>
          <a:p>
            <a:pPr>
              <a:lnSpc>
                <a:spcPct val="80000"/>
              </a:lnSpc>
              <a:spcAft>
                <a:spcPct val="60000"/>
              </a:spcAft>
            </a:pPr>
            <a:r>
              <a:rPr sz="2000" b="1">
                <a:solidFill>
                  <a:schemeClr val="accent1"/>
                </a:solidFill>
                <a:effectLst>
                  <a:outerShdw blurRad="38100" dist="25400" dir="5400000" algn="ctr" rotWithShape="0">
                    <a:srgbClr val="6E747A">
                      <a:alpha val="43000"/>
                    </a:srgbClr>
                  </a:outerShdw>
                </a:effectLst>
              </a:rPr>
              <a:t>Giải Pháp và Hướng Nghiên Cứu Mới</a:t>
            </a:r>
            <a:endParaRPr sz="2000" b="1">
              <a:solidFill>
                <a:schemeClr val="accent1"/>
              </a:solidFill>
              <a:effectLst>
                <a:outerShdw blurRad="38100" dist="25400" dir="5400000" algn="ctr" rotWithShape="0">
                  <a:srgbClr val="6E747A">
                    <a:alpha val="43000"/>
                  </a:srgbClr>
                </a:outerShdw>
              </a:effectLst>
            </a:endParaRPr>
          </a:p>
          <a:p>
            <a:pPr marL="342900" indent="-342900">
              <a:lnSpc>
                <a:spcPct val="80000"/>
              </a:lnSpc>
              <a:spcAft>
                <a:spcPct val="60000"/>
              </a:spcAft>
              <a:buFont typeface="Wingdings" panose="05000000000000000000" charset="0"/>
              <a:buChar char="q"/>
            </a:pPr>
            <a:r>
              <a:rPr sz="2000"/>
              <a:t>Cải tiến các vấn đề cảm nhận phổ.</a:t>
            </a:r>
            <a:endParaRPr sz="2000"/>
          </a:p>
          <a:p>
            <a:pPr marL="342900" indent="-342900">
              <a:lnSpc>
                <a:spcPct val="80000"/>
              </a:lnSpc>
              <a:spcAft>
                <a:spcPct val="60000"/>
              </a:spcAft>
              <a:buFont typeface="Wingdings" panose="05000000000000000000" charset="0"/>
              <a:buChar char="q"/>
            </a:pPr>
            <a:r>
              <a:rPr sz="2000"/>
              <a:t>Đối phó với thách thức và giới thiệu giải pháp sáng tạo.</a:t>
            </a:r>
            <a:endParaRPr sz="2000"/>
          </a:p>
          <a:p>
            <a:pPr marL="342900" indent="-342900">
              <a:lnSpc>
                <a:spcPct val="80000"/>
              </a:lnSpc>
              <a:spcAft>
                <a:spcPct val="60000"/>
              </a:spcAft>
              <a:buFont typeface="Wingdings" panose="05000000000000000000" charset="0"/>
              <a:buChar char="q"/>
            </a:pPr>
            <a:r>
              <a:rPr sz="2000"/>
              <a:t>Máy học cho cảm nhận phổ thông minh: Được nghiên cứu và thảo luận toàn diện.</a:t>
            </a:r>
            <a:endParaRPr sz="2000"/>
          </a:p>
        </p:txBody>
      </p:sp>
      <p:pic>
        <p:nvPicPr>
          <p:cNvPr id="8" name="Picture 7"/>
          <p:cNvPicPr>
            <a:picLocks noChangeAspect="1"/>
          </p:cNvPicPr>
          <p:nvPr>
            <p:custDataLst>
              <p:tags r:id="rId1"/>
            </p:custDataLst>
          </p:nvPr>
        </p:nvPicPr>
        <p:blipFill>
          <a:blip r:embed="rId2"/>
          <a:stretch>
            <a:fillRect/>
          </a:stretch>
        </p:blipFill>
        <p:spPr>
          <a:xfrm>
            <a:off x="228600" y="3342640"/>
            <a:ext cx="5896610" cy="3061970"/>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6284595" y="3342640"/>
            <a:ext cx="4516755" cy="3128010"/>
          </a:xfrm>
          <a:prstGeom prst="rect">
            <a:avLst/>
          </a:prstGeom>
        </p:spPr>
      </p:pic>
      <p:sp>
        <p:nvSpPr>
          <p:cNvPr id="10" name="Text Box 9"/>
          <p:cNvSpPr txBox="1"/>
          <p:nvPr>
            <p:custDataLst>
              <p:tags r:id="rId5"/>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120" y="0"/>
            <a:ext cx="3370580" cy="445770"/>
          </a:xfrm>
          <a:prstGeom prst="rect">
            <a:avLst/>
          </a:prstGeom>
        </p:spPr>
        <p:txBody>
          <a:bodyPr spcFirstLastPara="1" vert="horz" wrap="square" lIns="121900" tIns="121900" rIns="121900" bIns="121900" rtlCol="0" anchor="b" anchorCtr="0">
            <a:noAutofit/>
          </a:bodyPr>
          <a:lstStyle/>
          <a:p>
            <a:r>
              <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rPr>
              <a:t>Các nghiên cứu liên quan</a:t>
            </a:r>
            <a:endPar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graphicFrame>
        <p:nvGraphicFramePr>
          <p:cNvPr id="10" name="Table 9"/>
          <p:cNvGraphicFramePr/>
          <p:nvPr/>
        </p:nvGraphicFramePr>
        <p:xfrm>
          <a:off x="1939925" y="1299210"/>
          <a:ext cx="8533765" cy="1143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en-US"/>
                        <a:t>Nghiên cứu liên quan</a:t>
                      </a:r>
                      <a:endParaRPr lang="en-US"/>
                    </a:p>
                  </a:txBody>
                  <a:tcPr/>
                </a:tc>
                <a:tc>
                  <a:txBody>
                    <a:bodyPr/>
                    <a:p>
                      <a:pPr>
                        <a:buNone/>
                      </a:pPr>
                      <a:r>
                        <a:rPr lang="en-US"/>
                        <a:t>Hạn chế</a:t>
                      </a:r>
                      <a:endParaRPr lang="en-US"/>
                    </a:p>
                  </a:txBody>
                  <a:tcPr/>
                </a:tc>
              </a:tr>
              <a:tr h="381000">
                <a:tc>
                  <a:txBody>
                    <a:bodyPr/>
                    <a:p>
                      <a:pPr>
                        <a:buNone/>
                      </a:pPr>
                      <a:r>
                        <a:rPr lang="en-US"/>
                        <a:t>DeepLabV3+ (Gia-Vuong Nguyen)</a:t>
                      </a:r>
                      <a:endParaRPr lang="en-US"/>
                    </a:p>
                  </a:txBody>
                  <a:tcPr/>
                </a:tc>
                <a:tc>
                  <a:txBody>
                    <a:bodyPr/>
                    <a:p>
                      <a:pPr>
                        <a:buNone/>
                      </a:pPr>
                      <a:r>
                        <a:rPr lang="en-US"/>
                        <a:t>Trong đề tài nghiên cứu này, tác giả đã</a:t>
                      </a:r>
                      <a:endParaRPr lang="en-US"/>
                    </a:p>
                    <a:p>
                      <a:pPr>
                        <a:buNone/>
                      </a:pPr>
                      <a:r>
                        <a:rPr lang="en-US"/>
                        <a:t>đưa ra được mô hình mạng học sâu nâng</a:t>
                      </a:r>
                      <a:endParaRPr lang="en-US"/>
                    </a:p>
                    <a:p>
                      <a:pPr>
                        <a:buNone/>
                      </a:pPr>
                      <a:r>
                        <a:rPr lang="en-US"/>
                        <a:t>cấp từ mô hình DeepLabV3++ với độ</a:t>
                      </a:r>
                      <a:endParaRPr lang="en-US"/>
                    </a:p>
                    <a:p>
                      <a:pPr>
                        <a:buNone/>
                      </a:pPr>
                      <a:r>
                        <a:rPr lang="en-US"/>
                        <a:t>chính xác nhận diện phổ trên 98%. Tuy</a:t>
                      </a:r>
                      <a:endParaRPr lang="en-US"/>
                    </a:p>
                    <a:p>
                      <a:pPr>
                        <a:buNone/>
                      </a:pPr>
                      <a:r>
                        <a:rPr lang="en-US"/>
                        <a:t>nhiên chỉ duy trì được độ chính xác cao</a:t>
                      </a:r>
                      <a:endParaRPr lang="en-US"/>
                    </a:p>
                    <a:p>
                      <a:pPr>
                        <a:buNone/>
                      </a:pPr>
                      <a:r>
                        <a:rPr lang="en-US"/>
                        <a:t>khi tín hiệu đầu vào có mức nhiễu SNR</a:t>
                      </a:r>
                      <a:endParaRPr lang="en-US"/>
                    </a:p>
                    <a:p>
                      <a:pPr>
                        <a:buNone/>
                      </a:pPr>
                      <a:r>
                        <a:rPr lang="en-US"/>
                        <a:t>lớn hơn 60 dB.</a:t>
                      </a:r>
                      <a:endParaRPr lang="en-US"/>
                    </a:p>
                  </a:txBody>
                  <a:tcPr/>
                </a:tc>
              </a:tr>
              <a:tr h="381000">
                <a:tc>
                  <a:txBody>
                    <a:bodyPr/>
                    <a:p>
                      <a:pPr>
                        <a:buNone/>
                      </a:pPr>
                      <a:r>
                        <a:rPr lang="en-US"/>
                        <a:t>ConvNet (Thien Huynh-The)</a:t>
                      </a:r>
                      <a:endParaRPr lang="en-US"/>
                    </a:p>
                  </a:txBody>
                  <a:tcPr/>
                </a:tc>
                <a:tc>
                  <a:txBody>
                    <a:bodyPr/>
                    <a:p>
                      <a:pPr>
                        <a:buNone/>
                      </a:pPr>
                      <a:r>
                        <a:rPr lang="en-US"/>
                        <a:t>Trong đề tài nghiên cứu về tăng cường</a:t>
                      </a:r>
                      <a:endParaRPr lang="en-US"/>
                    </a:p>
                    <a:p>
                      <a:pPr>
                        <a:buNone/>
                      </a:pPr>
                      <a:r>
                        <a:rPr lang="en-US"/>
                        <a:t>nhận diện phổ, tác giả Huỳnh Thế Thiện</a:t>
                      </a:r>
                      <a:endParaRPr lang="en-US"/>
                    </a:p>
                    <a:p>
                      <a:pPr>
                        <a:buNone/>
                      </a:pPr>
                      <a:r>
                        <a:rPr lang="en-US"/>
                        <a:t>đã đưa ra cải tiến mạng học sâu ConvNet.</a:t>
                      </a:r>
                      <a:endParaRPr lang="en-US"/>
                    </a:p>
                    <a:p>
                      <a:pPr>
                        <a:buNone/>
                      </a:pPr>
                      <a:r>
                        <a:rPr lang="en-US"/>
                        <a:t>Tuy nhiên độ chính xác của mạng học sâu</a:t>
                      </a:r>
                      <a:endParaRPr lang="en-US"/>
                    </a:p>
                    <a:p>
                      <a:pPr>
                        <a:buNone/>
                      </a:pPr>
                      <a:r>
                        <a:rPr lang="en-US"/>
                        <a:t>khi nhận tín hiệu đầu vào với mức nhiễu</a:t>
                      </a:r>
                      <a:endParaRPr lang="en-US"/>
                    </a:p>
                    <a:p>
                      <a:pPr>
                        <a:buNone/>
                      </a:pPr>
                      <a:r>
                        <a:rPr lang="en-US"/>
                        <a:t>SNR thấp thì không đáng kể.</a:t>
                      </a:r>
                      <a:endParaRPr lang="en-US"/>
                    </a:p>
                  </a:txBody>
                  <a:tcPr/>
                </a:tc>
              </a:tr>
            </a:tbl>
          </a:graphicData>
        </a:graphic>
      </p:graphicFrame>
      <p:sp>
        <p:nvSpPr>
          <p:cNvPr id="11" name="Text Box 10"/>
          <p:cNvSpPr txBox="1"/>
          <p:nvPr>
            <p:custDataLst>
              <p:tags r:id="rId1"/>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120" y="0"/>
            <a:ext cx="3370580" cy="445770"/>
          </a:xfrm>
          <a:prstGeom prst="rect">
            <a:avLst/>
          </a:prstGeom>
        </p:spPr>
        <p:txBody>
          <a:bodyPr spcFirstLastPara="1" vert="horz" wrap="square" lIns="121900" tIns="121900" rIns="121900" bIns="121900" rtlCol="0" anchor="b" anchorCtr="0">
            <a:noAutofit/>
          </a:bodyPr>
          <a:lstStyle/>
          <a:p>
            <a:r>
              <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rPr>
              <a:t>Lý do chọn đề tài</a:t>
            </a:r>
            <a:endParaRPr lang="en-US" altLang="en-GB" sz="20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126" name="Google Shape;126;p17"/>
          <p:cNvSpPr txBox="1">
            <a:spLocks noGrp="1"/>
          </p:cNvSpPr>
          <p:nvPr>
            <p:ph type="sldNum" idx="12"/>
          </p:nvPr>
        </p:nvSpPr>
        <p:spPr>
          <a:xfrm>
            <a:off x="11307433" y="6262577"/>
            <a:ext cx="731600" cy="418000"/>
          </a:xfrm>
          <a:prstGeom prst="rect">
            <a:avLst/>
          </a:prstGeom>
        </p:spPr>
        <p:txBody>
          <a:bodyPr spcFirstLastPara="1" vert="horz" wrap="square" lIns="121900" tIns="121900" rIns="121900" bIns="121900" rtlCol="0" anchor="t" anchorCtr="0">
            <a:noAutofit/>
          </a:bodyPr>
          <a:lstStyle/>
          <a:p>
            <a:fld id="{00000000-1234-1234-1234-123412341234}" type="slidenum">
              <a:rPr lang="en-GB"/>
            </a:fld>
            <a:endParaRPr lang="en-GB"/>
          </a:p>
        </p:txBody>
      </p:sp>
      <p:sp>
        <p:nvSpPr>
          <p:cNvPr id="5" name="Text Box 4"/>
          <p:cNvSpPr txBox="1"/>
          <p:nvPr>
            <p:custDataLst>
              <p:tags r:id="rId1"/>
            </p:custDataLst>
          </p:nvPr>
        </p:nvSpPr>
        <p:spPr>
          <a:xfrm>
            <a:off x="10370820" y="6404610"/>
            <a:ext cx="1821180" cy="337185"/>
          </a:xfrm>
          <a:prstGeom prst="rect">
            <a:avLst/>
          </a:prstGeom>
          <a:noFill/>
        </p:spPr>
        <p:txBody>
          <a:bodyPr wrap="square" rtlCol="0">
            <a:spAutoFit/>
          </a:bodyPr>
          <a:p>
            <a:r>
              <a:rPr lang="en-US" sz="1600"/>
              <a:t>Tp.HCM  xx/xx/xxxx</a:t>
            </a:r>
            <a:endParaRPr lang="en-US" sz="1600"/>
          </a:p>
        </p:txBody>
      </p:sp>
      <p:sp>
        <p:nvSpPr>
          <p:cNvPr id="2" name="Text Box 1"/>
          <p:cNvSpPr txBox="1"/>
          <p:nvPr/>
        </p:nvSpPr>
        <p:spPr>
          <a:xfrm>
            <a:off x="218440" y="446087"/>
            <a:ext cx="5080000" cy="3228340"/>
          </a:xfrm>
          <a:prstGeom prst="rect">
            <a:avLst/>
          </a:prstGeom>
        </p:spPr>
        <p:txBody>
          <a:bodyPr>
            <a:spAutoFit/>
          </a:bodyPr>
          <a:p>
            <a:pPr>
              <a:spcAft>
                <a:spcPct val="60000"/>
              </a:spcAft>
            </a:pPr>
            <a:r>
              <a:rPr sz="2000" b="1">
                <a:ln/>
                <a:solidFill>
                  <a:schemeClr val="accent1"/>
                </a:solidFill>
                <a:effectLst>
                  <a:outerShdw blurRad="38100" dist="25400" dir="5400000" algn="ctr" rotWithShape="0">
                    <a:srgbClr val="6E747A">
                      <a:alpha val="43000"/>
                    </a:srgbClr>
                  </a:outerShdw>
                </a:effectLst>
              </a:rPr>
              <a:t>Tầm Quan Trọng của Trí Tuệ Nhân Tạo trong Kỷ Nguyên Công Nghệ 4.0</a:t>
            </a:r>
            <a:endParaRPr sz="2000" b="1">
              <a:ln/>
              <a:solidFill>
                <a:schemeClr val="accent1"/>
              </a:solidFill>
              <a:effectLst>
                <a:outerShdw blurRad="38100" dist="25400" dir="5400000" algn="ctr" rotWithShape="0">
                  <a:srgbClr val="6E747A">
                    <a:alpha val="43000"/>
                  </a:srgbClr>
                </a:outerShdw>
              </a:effectLst>
            </a:endParaRPr>
          </a:p>
          <a:p>
            <a:pPr marL="285750" indent="-285750">
              <a:spcAft>
                <a:spcPct val="60000"/>
              </a:spcAft>
              <a:buFont typeface="Wingdings" panose="05000000000000000000" charset="0"/>
              <a:buChar char="q"/>
            </a:pPr>
            <a:r>
              <a:rPr sz="2000"/>
              <a:t>Trí tuệ nhân tạo (AI) và công nghệ liên quan đóng vai trò quan trọng.</a:t>
            </a:r>
            <a:endParaRPr sz="2000"/>
          </a:p>
          <a:p>
            <a:pPr marL="285750" indent="-285750">
              <a:spcAft>
                <a:spcPct val="60000"/>
              </a:spcAft>
              <a:buFont typeface="Wingdings" panose="05000000000000000000" charset="0"/>
              <a:buChar char="q"/>
            </a:pPr>
            <a:r>
              <a:rPr sz="2000"/>
              <a:t>Công nghệ phát triển mạnh mẽ mở ra nhiều tiềm năng mới.</a:t>
            </a:r>
            <a:endParaRPr sz="2000"/>
          </a:p>
          <a:p>
            <a:pPr marL="285750" indent="-285750">
              <a:spcAft>
                <a:spcPct val="60000"/>
              </a:spcAft>
              <a:buFont typeface="Wingdings" panose="05000000000000000000" charset="0"/>
              <a:buChar char="q"/>
            </a:pPr>
            <a:r>
              <a:rPr sz="2000"/>
              <a:t>AI giải quyết vấn đề phức tạp: Hướng nghiên cứu hấp dẫn.</a:t>
            </a:r>
            <a:endParaRPr sz="2000"/>
          </a:p>
        </p:txBody>
      </p:sp>
      <p:sp>
        <p:nvSpPr>
          <p:cNvPr id="3" name="Text Box 2"/>
          <p:cNvSpPr txBox="1"/>
          <p:nvPr/>
        </p:nvSpPr>
        <p:spPr>
          <a:xfrm>
            <a:off x="6059170" y="445453"/>
            <a:ext cx="5080000" cy="2921000"/>
          </a:xfrm>
          <a:prstGeom prst="rect">
            <a:avLst/>
          </a:prstGeom>
        </p:spPr>
        <p:txBody>
          <a:bodyPr>
            <a:spAutoFit/>
          </a:bodyPr>
          <a:p>
            <a:pPr>
              <a:spcAft>
                <a:spcPct val="60000"/>
              </a:spcAft>
            </a:pPr>
            <a:r>
              <a:rPr sz="2000" b="1">
                <a:ln/>
                <a:solidFill>
                  <a:schemeClr val="accent1"/>
                </a:solidFill>
                <a:effectLst>
                  <a:outerShdw blurRad="38100" dist="25400" dir="5400000" algn="ctr" rotWithShape="0">
                    <a:srgbClr val="6E747A">
                      <a:alpha val="43000"/>
                    </a:srgbClr>
                  </a:outerShdw>
                </a:effectLst>
              </a:rPr>
              <a:t>Ứng Dụng AI trong Cảm Biến Phổ</a:t>
            </a:r>
            <a:endParaRPr sz="2000" b="1">
              <a:ln/>
              <a:solidFill>
                <a:schemeClr val="accent1"/>
              </a:solidFill>
              <a:effectLst>
                <a:outerShdw blurRad="38100" dist="25400" dir="5400000" algn="ctr" rotWithShape="0">
                  <a:srgbClr val="6E747A">
                    <a:alpha val="43000"/>
                  </a:srgbClr>
                </a:outerShdw>
              </a:effectLst>
            </a:endParaRPr>
          </a:p>
          <a:p>
            <a:pPr marL="285750" indent="-285750">
              <a:spcAft>
                <a:spcPct val="60000"/>
              </a:spcAft>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Cảm biến phổ: Quan trọng trong giám sát và quản lý tài nguyên tần số.</a:t>
            </a:r>
            <a:endParaRPr sz="2000">
              <a:ln/>
              <a:solidFill>
                <a:schemeClr val="tx1"/>
              </a:solidFill>
              <a:effectLst>
                <a:outerShdw blurRad="38100" dist="19050" dir="2700000" algn="tl" rotWithShape="0">
                  <a:schemeClr val="dk1">
                    <a:alpha val="40000"/>
                  </a:schemeClr>
                </a:outerShdw>
              </a:effectLst>
            </a:endParaRPr>
          </a:p>
          <a:p>
            <a:pPr marL="285750" indent="-285750">
              <a:spcAft>
                <a:spcPct val="60000"/>
              </a:spcAft>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Hỗ trợ dịch vụ truyền thông đa dạng: 5G NR, LTE, và các ứng dụng khác.</a:t>
            </a:r>
            <a:endParaRPr sz="2000">
              <a:ln/>
              <a:solidFill>
                <a:schemeClr val="tx1"/>
              </a:solidFill>
              <a:effectLst>
                <a:outerShdw blurRad="38100" dist="19050" dir="2700000" algn="tl" rotWithShape="0">
                  <a:schemeClr val="dk1">
                    <a:alpha val="40000"/>
                  </a:schemeClr>
                </a:outerShdw>
              </a:effectLst>
            </a:endParaRPr>
          </a:p>
          <a:p>
            <a:pPr marL="285750" indent="-285750">
              <a:spcAft>
                <a:spcPct val="60000"/>
              </a:spcAft>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Tối ưu hóa sử dụng tần số: Giảm lãng phí, tạo cơ hội phát triển mới.</a:t>
            </a:r>
            <a:endParaRPr sz="2000">
              <a:ln/>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218440" y="4017010"/>
            <a:ext cx="5527675" cy="2245360"/>
          </a:xfrm>
          <a:prstGeom prst="rect">
            <a:avLst/>
          </a:prstGeom>
        </p:spPr>
        <p:txBody>
          <a:bodyPr wrap="square">
            <a:spAutoFit/>
          </a:bodyPr>
          <a:p>
            <a:r>
              <a:rPr sz="2000" b="1">
                <a:ln/>
                <a:solidFill>
                  <a:schemeClr val="accent1"/>
                </a:solidFill>
                <a:effectLst>
                  <a:outerShdw blurRad="38100" dist="25400" dir="5400000" algn="ctr" rotWithShape="0">
                    <a:srgbClr val="6E747A">
                      <a:alpha val="43000"/>
                    </a:srgbClr>
                  </a:outerShdw>
                </a:effectLst>
              </a:rPr>
              <a:t>Lợi Ích và Tiềm Năng của Đề Tài</a:t>
            </a:r>
            <a:endParaRPr sz="2000" b="1">
              <a:ln/>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Nâng cao khả năng cảm nhận và quản lý tài nguyên tần số</a:t>
            </a:r>
            <a:endParaRPr sz="20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Giảm lãng phí tài nguyên: Tăng cường hiệu quả sử dụng tài nguyên.</a:t>
            </a:r>
            <a:endParaRPr sz="2000">
              <a:ln/>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charset="0"/>
              <a:buChar char="q"/>
            </a:pPr>
            <a:r>
              <a:rPr sz="2000">
                <a:ln/>
                <a:solidFill>
                  <a:schemeClr val="tx1"/>
                </a:solidFill>
                <a:effectLst>
                  <a:outerShdw blurRad="38100" dist="19050" dir="2700000" algn="tl" rotWithShape="0">
                    <a:schemeClr val="dk1">
                      <a:alpha val="40000"/>
                    </a:schemeClr>
                  </a:outerShdw>
                </a:effectLst>
              </a:rPr>
              <a:t>Phát triển ứng dụng truyền thông không dây: Tiềm năng ứng dụng cao.</a:t>
            </a:r>
            <a:endParaRPr sz="2000">
              <a:ln/>
              <a:solidFill>
                <a:schemeClr val="tx1"/>
              </a:solidFill>
              <a:effectLst>
                <a:outerShdw blurRad="38100" dist="19050" dir="2700000" algn="tl" rotWithShape="0">
                  <a:schemeClr val="dk1">
                    <a:alpha val="40000"/>
                  </a:schemeClr>
                </a:outerShdw>
              </a:effectLst>
            </a:endParaRPr>
          </a:p>
        </p:txBody>
      </p:sp>
      <p:pic>
        <p:nvPicPr>
          <p:cNvPr id="6" name="Picture 5"/>
          <p:cNvPicPr/>
          <p:nvPr/>
        </p:nvPicPr>
        <p:blipFill>
          <a:blip r:embed="rId2"/>
        </p:blipFill>
        <p:spPr>
          <a:xfrm>
            <a:off x="6059170" y="3582670"/>
            <a:ext cx="5393690" cy="2821940"/>
          </a:xfrm>
          <a:prstGeom prst="rect">
            <a:avLst/>
          </a:prstGeom>
          <a:effectLst>
            <a:softEdge rad="31750"/>
          </a:effectLst>
        </p:spPr>
      </p:pic>
      <p:sp>
        <p:nvSpPr>
          <p:cNvPr id="7" name="Text Box 6"/>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ctrTitle"/>
          </p:nvPr>
        </p:nvSpPr>
        <p:spPr>
          <a:xfrm>
            <a:off x="914400" y="2111123"/>
            <a:ext cx="10363200" cy="1546400"/>
          </a:xfrm>
          <a:prstGeom prst="rect">
            <a:avLst/>
          </a:prstGeom>
        </p:spPr>
        <p:txBody>
          <a:bodyPr spcFirstLastPara="1" vert="horz" wrap="square" lIns="121900" tIns="121900" rIns="121900" bIns="121900" rtlCol="0" anchor="b" anchorCtr="0">
            <a:noAutofit/>
          </a:bodyPr>
          <a:lstStyle/>
          <a:p>
            <a:r>
              <a:rPr lang="en-GB" b="1" dirty="0">
                <a:solidFill>
                  <a:schemeClr val="accent2"/>
                </a:solidFill>
              </a:rPr>
              <a:t>2.</a:t>
            </a:r>
            <a:endParaRPr b="1" dirty="0">
              <a:solidFill>
                <a:schemeClr val="accent2"/>
              </a:solidFill>
            </a:endParaRPr>
          </a:p>
          <a:p>
            <a:r>
              <a:rPr lang="en-GB" b="1" dirty="0"/>
              <a:t>CƠ SỞ LÝ THUYẾT</a:t>
            </a:r>
            <a:endParaRPr b="1" dirty="0"/>
          </a:p>
        </p:txBody>
      </p:sp>
      <p:pic>
        <p:nvPicPr>
          <p:cNvPr id="4" name="Picture 2" descr="Xét Tuyển | SPKT | HCMUTE | ĐH Sư Phạm Kỹ Thuật TP.HCM"/>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846070" y="5454015"/>
            <a:ext cx="6499860" cy="1403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p:nvPr>
            <p:custDataLst>
              <p:tags r:id="rId3"/>
            </p:custDataLst>
          </p:nvPr>
        </p:nvSpPr>
        <p:spPr>
          <a:xfrm>
            <a:off x="0" y="6429375"/>
            <a:ext cx="1821180" cy="337185"/>
          </a:xfrm>
          <a:prstGeom prst="rect">
            <a:avLst/>
          </a:prstGeom>
          <a:noFill/>
        </p:spPr>
        <p:txBody>
          <a:bodyPr wrap="square" rtlCol="0">
            <a:spAutoFit/>
          </a:bodyPr>
          <a:p>
            <a:r>
              <a:rPr lang="en-US" sz="1600"/>
              <a:t>Tp.HCM  08/2024</a:t>
            </a:r>
            <a:endParaRPr lang="en-US" sz="16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78.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1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70.xml><?xml version="1.0" encoding="utf-8"?>
<ds:datastoreItem xmlns:ds="http://schemas.openxmlformats.org/officeDocument/2006/customXml" ds:itemID="s:customData">
  <ds:schemaRefs>
    <ds:schemaRef ds:uri="http://www.wps.cn/officeDocument/2013/wpsCustomData"/>
  </ds:schemaRefs>
</ds:datastoreItem>
</file>

<file path=customXml/itemProps71.xml><?xml version="1.0" encoding="utf-8"?>
<ds:datastoreItem xmlns:ds="http://schemas.openxmlformats.org/officeDocument/2006/customXml" ds:itemID="{51d2dc4a-695e-4943-a82f-63bad1df4141}">
  <ds:schemaRefs/>
</ds:datastoreItem>
</file>

<file path=customXml/itemProps72.xml><?xml version="1.0" encoding="utf-8"?>
<ds:datastoreItem xmlns:ds="http://schemas.openxmlformats.org/officeDocument/2006/customXml" ds:itemID="{a3a50fcc-1108-4be6-8780-1aad462f9497}">
  <ds:schemaRefs/>
</ds:datastoreItem>
</file>

<file path=customXml/itemProps73.xml><?xml version="1.0" encoding="utf-8"?>
<ds:datastoreItem xmlns:ds="http://schemas.openxmlformats.org/officeDocument/2006/customXml" ds:itemID="{9ba73d52-710c-4cbc-a05b-5d7b799f647d}">
  <ds:schemaRefs/>
</ds:datastoreItem>
</file>

<file path=customXml/itemProps74.xml><?xml version="1.0" encoding="utf-8"?>
<ds:datastoreItem xmlns:ds="http://schemas.openxmlformats.org/officeDocument/2006/customXml" ds:itemID="{7ecd265f-83ec-4f3a-86da-afbdae491e66}">
  <ds:schemaRefs/>
</ds:datastoreItem>
</file>

<file path=customXml/itemProps75.xml><?xml version="1.0" encoding="utf-8"?>
<ds:datastoreItem xmlns:ds="http://schemas.openxmlformats.org/officeDocument/2006/customXml" ds:itemID="{00de2dde-5b85-4992-a121-097c4690f11a}">
  <ds:schemaRefs/>
</ds:datastoreItem>
</file>

<file path=customXml/itemProps76.xml><?xml version="1.0" encoding="utf-8"?>
<ds:datastoreItem xmlns:ds="http://schemas.openxmlformats.org/officeDocument/2006/customXml" ds:itemID="{3d1bba2d-9e93-493b-af39-50a6a950e2bf}">
  <ds:schemaRefs/>
</ds:datastoreItem>
</file>

<file path=customXml/itemProps77.xml><?xml version="1.0" encoding="utf-8"?>
<ds:datastoreItem xmlns:ds="http://schemas.openxmlformats.org/officeDocument/2006/customXml" ds:itemID="{efd995d8-d8bb-4364-ae93-d38f82f3bf64}">
  <ds:schemaRefs/>
</ds:datastoreItem>
</file>

<file path=customXml/itemProps78.xml><?xml version="1.0" encoding="utf-8"?>
<ds:datastoreItem xmlns:ds="http://schemas.openxmlformats.org/officeDocument/2006/customXml" ds:itemID="{2b76861f-2b83-419e-935e-84d038a26014}">
  <ds:schemaRefs/>
</ds:datastoreItem>
</file>

<file path=customXml/itemProps79.xml><?xml version="1.0" encoding="utf-8"?>
<ds:datastoreItem xmlns:ds="http://schemas.openxmlformats.org/officeDocument/2006/customXml" ds:itemID="{0ee34597-d55b-4057-87fc-2f7c32d9c52a}">
  <ds:schemaRefs/>
</ds:datastoreItem>
</file>

<file path=customXml/itemProps80.xml><?xml version="1.0" encoding="utf-8"?>
<ds:datastoreItem xmlns:ds="http://schemas.openxmlformats.org/officeDocument/2006/customXml" ds:itemID="{f8508479-9d79-4913-8e44-54026621315c}">
  <ds:schemaRefs/>
</ds:datastoreItem>
</file>

<file path=customXml/itemProps81.xml><?xml version="1.0" encoding="utf-8"?>
<ds:datastoreItem xmlns:ds="http://schemas.openxmlformats.org/officeDocument/2006/customXml" ds:itemID="{fde64f07-1eec-433b-87e7-cbffbbe0ef48}">
  <ds:schemaRefs/>
</ds:datastoreItem>
</file>

<file path=customXml/itemProps82.xml><?xml version="1.0" encoding="utf-8"?>
<ds:datastoreItem xmlns:ds="http://schemas.openxmlformats.org/officeDocument/2006/customXml" ds:itemID="{7506faf0-a105-4005-a631-423135abe2cd}">
  <ds:schemaRefs/>
</ds:datastoreItem>
</file>

<file path=docProps/app.xml><?xml version="1.0" encoding="utf-8"?>
<Properties xmlns="http://schemas.openxmlformats.org/officeDocument/2006/extended-properties" xmlns:vt="http://schemas.openxmlformats.org/officeDocument/2006/docPropsVTypes">
  <TotalTime>0</TotalTime>
  <Words>15446</Words>
  <Application>WPS Presentation</Application>
  <PresentationFormat>Widescreen</PresentationFormat>
  <Paragraphs>422</Paragraphs>
  <Slides>25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SimSun</vt:lpstr>
      <vt:lpstr>Wingdings</vt:lpstr>
      <vt:lpstr>Lato</vt:lpstr>
      <vt:lpstr>Calibri</vt:lpstr>
      <vt:lpstr>Calibri</vt:lpstr>
      <vt:lpstr>Lato</vt:lpstr>
      <vt:lpstr>Roboto</vt:lpstr>
      <vt:lpstr>Times New Roman</vt:lpstr>
      <vt:lpstr>Courier</vt:lpstr>
      <vt:lpstr>Microsoft YaHei</vt:lpstr>
      <vt:lpstr>Arial Unicode MS</vt:lpstr>
      <vt:lpstr>Calibri Light</vt:lpstr>
      <vt:lpstr>Segoe Print</vt:lpstr>
      <vt:lpstr>Courier New</vt:lpstr>
      <vt:lpstr>Wingdings</vt:lpstr>
      <vt:lpstr>VnNimbusRomanNo9L</vt:lpstr>
      <vt:lpstr>VnNimbusRomanNo9L-Italic</vt:lpstr>
      <vt:lpstr>Office Theme</vt:lpstr>
      <vt:lpstr>KỸ THUẬT NHẬN DIỆN PHỔ TÍN HIỆU CHO 5G VÀ LTE DỰA TRÊN CÁC PHƯƠNG PHÁP HỌC SÂU</vt:lpstr>
      <vt:lpstr>PowerPoint 演示文稿</vt:lpstr>
      <vt:lpstr>TỔNG QUAN ĐỀ TÀI</vt:lpstr>
      <vt:lpstr>Deep learning</vt:lpstr>
      <vt:lpstr>Đặt vấn đề</vt:lpstr>
      <vt:lpstr>Đặt vấn đề</vt:lpstr>
      <vt:lpstr>Đặt vấn đề</vt:lpstr>
      <vt:lpstr>Các nghiên cứu liên quan</vt:lpstr>
      <vt:lpstr>CƠ SỞ LÝ THUYẾT</vt:lpstr>
      <vt:lpstr>Deep learning</vt:lpstr>
      <vt:lpstr>Machine learning and Deep learning</vt:lpstr>
      <vt:lpstr> Artificial Intelligence (AI)</vt:lpstr>
      <vt:lpstr> Artificial Intelligence (AI)</vt:lpstr>
      <vt:lpstr>Phương pháp phân vùng ảnh (semantic segmentation)</vt:lpstr>
      <vt:lpstr>CƠ SỞ LÝ THUYẾT</vt:lpstr>
      <vt:lpstr>Mô hình tín hiệu 5G NR và LTE</vt:lpstr>
      <vt:lpstr>Mô hình mạng U-NET</vt:lpstr>
      <vt:lpstr>Mô hình mạng U-NET</vt:lpstr>
      <vt:lpstr>Mô hình mạng U-NET</vt:lpstr>
      <vt:lpstr>GIỚI THIỆU MẠNG HỌC SÂU ỨNG DỤNG TRONG PHÂN VÙNG ẢNH</vt:lpstr>
      <vt:lpstr>Mô hình mạng U-NET</vt:lpstr>
      <vt:lpstr>Mô hình mạng U-NET</vt:lpstr>
      <vt:lpstr>Hướng phát triển</vt:lpstr>
      <vt:lpstr>Mục Lục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HỌC SÂU CHO VIỆC GIÁM SÁT VÀ QUẢN LÝ KIỂM KÊ HÀNG HÓA TRONG NGÀNH BÁN LẺ</dc:title>
  <dc:creator/>
  <cp:lastModifiedBy>huan2</cp:lastModifiedBy>
  <cp:revision>80</cp:revision>
  <dcterms:created xsi:type="dcterms:W3CDTF">2024-07-05T04:32:00Z</dcterms:created>
  <dcterms:modified xsi:type="dcterms:W3CDTF">2024-07-05T15:29:56Z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25BB8003C82E42A7BFFBAF11C966A863_12</vt:lpwstr>
  </property>
  <property fmtid="{D5CDD505-2E9C-101B-9397-08002B2CF9AE}" pid="3" name="KSOProductBuildVer">
    <vt:lpwstr>1033-12.2.0.17119</vt:lpwstr>
  </property>
</Properties>
</file>